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366" r:id="rId2"/>
    <p:sldId id="369" r:id="rId3"/>
    <p:sldId id="371" r:id="rId4"/>
    <p:sldId id="372" r:id="rId5"/>
    <p:sldId id="378" r:id="rId6"/>
    <p:sldId id="394" r:id="rId7"/>
    <p:sldId id="373" r:id="rId8"/>
    <p:sldId id="374" r:id="rId9"/>
    <p:sldId id="375" r:id="rId10"/>
    <p:sldId id="376" r:id="rId11"/>
    <p:sldId id="377" r:id="rId12"/>
    <p:sldId id="379" r:id="rId13"/>
    <p:sldId id="380" r:id="rId14"/>
    <p:sldId id="381" r:id="rId15"/>
    <p:sldId id="382" r:id="rId16"/>
    <p:sldId id="383" r:id="rId17"/>
    <p:sldId id="384" r:id="rId18"/>
    <p:sldId id="395" r:id="rId19"/>
    <p:sldId id="396" r:id="rId20"/>
    <p:sldId id="385" r:id="rId21"/>
    <p:sldId id="386" r:id="rId22"/>
    <p:sldId id="387" r:id="rId23"/>
    <p:sldId id="388" r:id="rId24"/>
    <p:sldId id="389" r:id="rId25"/>
    <p:sldId id="390" r:id="rId26"/>
    <p:sldId id="391" r:id="rId27"/>
    <p:sldId id="392" r:id="rId28"/>
    <p:sldId id="393" r:id="rId29"/>
  </p:sldIdLst>
  <p:sldSz cx="8778875" cy="4937125"/>
  <p:notesSz cx="9144000" cy="6858000"/>
  <p:defaultTextStyle>
    <a:defPPr>
      <a:defRPr lang="en-US"/>
    </a:defPPr>
    <a:lvl1pPr marL="0" algn="l" defTabSz="783590" rtl="0" eaLnBrk="1" latinLnBrk="0" hangingPunct="1">
      <a:defRPr sz="1500" kern="1200">
        <a:solidFill>
          <a:schemeClr val="tx1"/>
        </a:solidFill>
        <a:latin typeface="+mn-lt"/>
        <a:ea typeface="+mn-ea"/>
        <a:cs typeface="+mn-cs"/>
      </a:defRPr>
    </a:lvl1pPr>
    <a:lvl2pPr marL="391795" algn="l" defTabSz="783590" rtl="0" eaLnBrk="1" latinLnBrk="0" hangingPunct="1">
      <a:defRPr sz="1500" kern="1200">
        <a:solidFill>
          <a:schemeClr val="tx1"/>
        </a:solidFill>
        <a:latin typeface="+mn-lt"/>
        <a:ea typeface="+mn-ea"/>
        <a:cs typeface="+mn-cs"/>
      </a:defRPr>
    </a:lvl2pPr>
    <a:lvl3pPr marL="783590" algn="l" defTabSz="783590" rtl="0" eaLnBrk="1" latinLnBrk="0" hangingPunct="1">
      <a:defRPr sz="1500" kern="1200">
        <a:solidFill>
          <a:schemeClr val="tx1"/>
        </a:solidFill>
        <a:latin typeface="+mn-lt"/>
        <a:ea typeface="+mn-ea"/>
        <a:cs typeface="+mn-cs"/>
      </a:defRPr>
    </a:lvl3pPr>
    <a:lvl4pPr marL="1175385" algn="l" defTabSz="783590" rtl="0" eaLnBrk="1" latinLnBrk="0" hangingPunct="1">
      <a:defRPr sz="1500" kern="1200">
        <a:solidFill>
          <a:schemeClr val="tx1"/>
        </a:solidFill>
        <a:latin typeface="+mn-lt"/>
        <a:ea typeface="+mn-ea"/>
        <a:cs typeface="+mn-cs"/>
      </a:defRPr>
    </a:lvl4pPr>
    <a:lvl5pPr marL="1567180" algn="l" defTabSz="783590" rtl="0" eaLnBrk="1" latinLnBrk="0" hangingPunct="1">
      <a:defRPr sz="1500" kern="1200">
        <a:solidFill>
          <a:schemeClr val="tx1"/>
        </a:solidFill>
        <a:latin typeface="+mn-lt"/>
        <a:ea typeface="+mn-ea"/>
        <a:cs typeface="+mn-cs"/>
      </a:defRPr>
    </a:lvl5pPr>
    <a:lvl6pPr marL="1959610" algn="l" defTabSz="783590" rtl="0" eaLnBrk="1" latinLnBrk="0" hangingPunct="1">
      <a:defRPr sz="1500" kern="1200">
        <a:solidFill>
          <a:schemeClr val="tx1"/>
        </a:solidFill>
        <a:latin typeface="+mn-lt"/>
        <a:ea typeface="+mn-ea"/>
        <a:cs typeface="+mn-cs"/>
      </a:defRPr>
    </a:lvl6pPr>
    <a:lvl7pPr marL="2351405" algn="l" defTabSz="783590" rtl="0" eaLnBrk="1" latinLnBrk="0" hangingPunct="1">
      <a:defRPr sz="1500" kern="1200">
        <a:solidFill>
          <a:schemeClr val="tx1"/>
        </a:solidFill>
        <a:latin typeface="+mn-lt"/>
        <a:ea typeface="+mn-ea"/>
        <a:cs typeface="+mn-cs"/>
      </a:defRPr>
    </a:lvl7pPr>
    <a:lvl8pPr marL="2743200" algn="l" defTabSz="783590" rtl="0" eaLnBrk="1" latinLnBrk="0" hangingPunct="1">
      <a:defRPr sz="1500" kern="1200">
        <a:solidFill>
          <a:schemeClr val="tx1"/>
        </a:solidFill>
        <a:latin typeface="+mn-lt"/>
        <a:ea typeface="+mn-ea"/>
        <a:cs typeface="+mn-cs"/>
      </a:defRPr>
    </a:lvl8pPr>
    <a:lvl9pPr marL="3134995" algn="l" defTabSz="783590"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55">
          <p15:clr>
            <a:srgbClr val="A4A3A4"/>
          </p15:clr>
        </p15:guide>
        <p15:guide id="2" pos="27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5" autoAdjust="0"/>
    <p:restoredTop sz="94660"/>
  </p:normalViewPr>
  <p:slideViewPr>
    <p:cSldViewPr>
      <p:cViewPr varScale="1">
        <p:scale>
          <a:sx n="58" d="100"/>
          <a:sy n="58" d="100"/>
        </p:scale>
        <p:origin x="72" y="702"/>
      </p:cViewPr>
      <p:guideLst>
        <p:guide orient="horz" pos="1555"/>
        <p:guide pos="276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59114AEA-B7F4-43B1-BB18-6400A5EEA0C6}" type="datetimeFigureOut">
              <a:rPr lang="en-US" smtClean="0"/>
              <a:pPr/>
              <a:t>6/18/2020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A0360E62-C454-4F13-AE67-CC1AF9C630F4}" type="slidenum">
              <a:rPr lang="en-US" smtClean="0"/>
              <a:pPr/>
              <a:t>‹#›</a:t>
            </a:fld>
            <a:endParaRPr lang="en-US"/>
          </a:p>
        </p:txBody>
      </p:sp>
    </p:spTree>
    <p:extLst>
      <p:ext uri="{BB962C8B-B14F-4D97-AF65-F5344CB8AC3E}">
        <p14:creationId xmlns:p14="http://schemas.microsoft.com/office/powerpoint/2010/main" val="25276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5ED24-A956-4D2B-8330-63C323F4FB6A}" type="slidenum">
              <a:rPr lang="en-US" smtClean="0"/>
              <a:pPr/>
              <a:t>27</a:t>
            </a:fld>
            <a:endParaRPr lang="en-US"/>
          </a:p>
        </p:txBody>
      </p:sp>
    </p:spTree>
    <p:extLst>
      <p:ext uri="{BB962C8B-B14F-4D97-AF65-F5344CB8AC3E}">
        <p14:creationId xmlns:p14="http://schemas.microsoft.com/office/powerpoint/2010/main" val="172019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04B7DC20-4169-4E8C-A18B-BD859BAC76F8}" type="datetime1">
              <a:rPr lang="en-US" smtClean="0"/>
              <a:pPr/>
              <a:t>6/18/2020</a:t>
            </a:fld>
            <a:endParaRPr lang="en-US"/>
          </a:p>
        </p:txBody>
      </p:sp>
      <p:sp>
        <p:nvSpPr>
          <p:cNvPr id="5" name="Slide Number Placeholder 4"/>
          <p:cNvSpPr>
            <a:spLocks noGrp="1"/>
          </p:cNvSpPr>
          <p:nvPr>
            <p:ph type="sldNum" sz="quarter" idx="11"/>
          </p:nvPr>
        </p:nvSpPr>
        <p:spPr/>
        <p:txBody>
          <a:bodyPr/>
          <a:lstStyle/>
          <a:p>
            <a:fld id="{B28259F7-26FD-489B-9493-A5957A38FC25}" type="slidenum">
              <a:rPr lang="en-US" smtClean="0"/>
              <a:pPr/>
              <a:t>28</a:t>
            </a:fld>
            <a:endParaRPr lang="en-US"/>
          </a:p>
        </p:txBody>
      </p:sp>
    </p:spTree>
    <p:extLst>
      <p:ext uri="{BB962C8B-B14F-4D97-AF65-F5344CB8AC3E}">
        <p14:creationId xmlns:p14="http://schemas.microsoft.com/office/powerpoint/2010/main" val="3691898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33709"/>
            <a:ext cx="7462044" cy="105828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6831" y="2797704"/>
            <a:ext cx="6145213" cy="1261710"/>
          </a:xfrm>
        </p:spPr>
        <p:txBody>
          <a:bodyPr/>
          <a:lstStyle>
            <a:lvl1pPr marL="0" indent="0" algn="ctr">
              <a:buNone/>
              <a:defRPr>
                <a:solidFill>
                  <a:schemeClr val="tx1">
                    <a:tint val="75000"/>
                  </a:schemeClr>
                </a:solidFill>
              </a:defRPr>
            </a:lvl1pPr>
            <a:lvl2pPr marL="391795" indent="0" algn="ctr">
              <a:buNone/>
              <a:defRPr>
                <a:solidFill>
                  <a:schemeClr val="tx1">
                    <a:tint val="75000"/>
                  </a:schemeClr>
                </a:solidFill>
              </a:defRPr>
            </a:lvl2pPr>
            <a:lvl3pPr marL="783590" indent="0" algn="ctr">
              <a:buNone/>
              <a:defRPr>
                <a:solidFill>
                  <a:schemeClr val="tx1">
                    <a:tint val="75000"/>
                  </a:schemeClr>
                </a:solidFill>
              </a:defRPr>
            </a:lvl3pPr>
            <a:lvl4pPr marL="1175385" indent="0" algn="ctr">
              <a:buNone/>
              <a:defRPr>
                <a:solidFill>
                  <a:schemeClr val="tx1">
                    <a:tint val="75000"/>
                  </a:schemeClr>
                </a:solidFill>
              </a:defRPr>
            </a:lvl4pPr>
            <a:lvl5pPr marL="1567180" indent="0" algn="ctr">
              <a:buNone/>
              <a:defRPr>
                <a:solidFill>
                  <a:schemeClr val="tx1">
                    <a:tint val="75000"/>
                  </a:schemeClr>
                </a:solidFill>
              </a:defRPr>
            </a:lvl5pPr>
            <a:lvl6pPr marL="1959610" indent="0" algn="ctr">
              <a:buNone/>
              <a:defRPr>
                <a:solidFill>
                  <a:schemeClr val="tx1">
                    <a:tint val="75000"/>
                  </a:schemeClr>
                </a:solidFill>
              </a:defRPr>
            </a:lvl6pPr>
            <a:lvl7pPr marL="2351405" indent="0" algn="ctr">
              <a:buNone/>
              <a:defRPr>
                <a:solidFill>
                  <a:schemeClr val="tx1">
                    <a:tint val="75000"/>
                  </a:schemeClr>
                </a:solidFill>
              </a:defRPr>
            </a:lvl7pPr>
            <a:lvl8pPr marL="2743200" indent="0" algn="ctr">
              <a:buNone/>
              <a:defRPr>
                <a:solidFill>
                  <a:schemeClr val="tx1">
                    <a:tint val="75000"/>
                  </a:schemeClr>
                </a:solidFill>
              </a:defRPr>
            </a:lvl8pPr>
            <a:lvl9pPr marL="313499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3D1608-EA8B-4A64-9035-777F18F5A885}"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C1FF1-A0BB-41CC-9FEF-F8939BFA4C5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3D1608-EA8B-4A64-9035-777F18F5A885}"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C1FF1-A0BB-41CC-9FEF-F8939BFA4C5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11682" y="142857"/>
            <a:ext cx="1895993" cy="303198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2180" y="142857"/>
            <a:ext cx="5543188" cy="30319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3D1608-EA8B-4A64-9035-777F18F5A885}"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C1FF1-A0BB-41CC-9FEF-F8939BFA4C5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cons slide">
  <p:cSld name="Icons slide">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299254" y="427169"/>
            <a:ext cx="8180368" cy="549721"/>
          </a:xfrm>
          <a:prstGeom prst="rect">
            <a:avLst/>
          </a:prstGeom>
        </p:spPr>
        <p:txBody>
          <a:bodyPr spcFirstLastPara="1" wrap="square" lIns="87768" tIns="87768" rIns="87768" bIns="87768" anchor="t" anchorCtr="0"/>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 name="Shape 24"/>
          <p:cNvSpPr txBox="1">
            <a:spLocks noGrp="1"/>
          </p:cNvSpPr>
          <p:nvPr>
            <p:ph type="body" idx="1"/>
          </p:nvPr>
        </p:nvSpPr>
        <p:spPr>
          <a:xfrm>
            <a:off x="299254" y="3789953"/>
            <a:ext cx="8180368" cy="3279322"/>
          </a:xfrm>
          <a:prstGeom prst="rect">
            <a:avLst/>
          </a:prstGeom>
        </p:spPr>
        <p:txBody>
          <a:bodyPr spcFirstLastPara="1" wrap="square" lIns="87768" tIns="87768" rIns="87768" bIns="87768" anchor="t" anchorCtr="0"/>
          <a:lstStyle>
            <a:lvl1pPr marL="438912" lvl="0" indent="-329184" rtl="0">
              <a:spcBef>
                <a:spcPts val="0"/>
              </a:spcBef>
              <a:spcAft>
                <a:spcPts val="0"/>
              </a:spcAft>
              <a:buSzPts val="1800"/>
              <a:buChar char="●"/>
              <a:defRPr/>
            </a:lvl1pPr>
            <a:lvl2pPr marL="877824" lvl="1" indent="-304800" rtl="0">
              <a:spcBef>
                <a:spcPts val="1536"/>
              </a:spcBef>
              <a:spcAft>
                <a:spcPts val="0"/>
              </a:spcAft>
              <a:buSzPts val="1400"/>
              <a:buChar char="○"/>
              <a:defRPr/>
            </a:lvl2pPr>
            <a:lvl3pPr marL="1316736" lvl="2" indent="-304800" rtl="0">
              <a:spcBef>
                <a:spcPts val="1536"/>
              </a:spcBef>
              <a:spcAft>
                <a:spcPts val="0"/>
              </a:spcAft>
              <a:buSzPts val="1400"/>
              <a:buChar char="■"/>
              <a:defRPr/>
            </a:lvl3pPr>
            <a:lvl4pPr marL="1755648" lvl="3" indent="-304800" rtl="0">
              <a:spcBef>
                <a:spcPts val="1536"/>
              </a:spcBef>
              <a:spcAft>
                <a:spcPts val="0"/>
              </a:spcAft>
              <a:buSzPts val="1400"/>
              <a:buChar char="●"/>
              <a:defRPr/>
            </a:lvl4pPr>
            <a:lvl5pPr marL="2194560" lvl="4" indent="-304800" rtl="0">
              <a:spcBef>
                <a:spcPts val="1536"/>
              </a:spcBef>
              <a:spcAft>
                <a:spcPts val="0"/>
              </a:spcAft>
              <a:buSzPts val="1400"/>
              <a:buChar char="○"/>
              <a:defRPr/>
            </a:lvl5pPr>
            <a:lvl6pPr marL="2633472" lvl="5" indent="-304800" rtl="0">
              <a:spcBef>
                <a:spcPts val="1536"/>
              </a:spcBef>
              <a:spcAft>
                <a:spcPts val="0"/>
              </a:spcAft>
              <a:buSzPts val="1400"/>
              <a:buChar char="■"/>
              <a:defRPr/>
            </a:lvl6pPr>
            <a:lvl7pPr marL="3072384" lvl="6" indent="-304800" rtl="0">
              <a:spcBef>
                <a:spcPts val="1536"/>
              </a:spcBef>
              <a:spcAft>
                <a:spcPts val="0"/>
              </a:spcAft>
              <a:buSzPts val="1400"/>
              <a:buChar char="●"/>
              <a:defRPr/>
            </a:lvl7pPr>
            <a:lvl8pPr marL="3511296" lvl="7" indent="-304800" rtl="0">
              <a:spcBef>
                <a:spcPts val="1536"/>
              </a:spcBef>
              <a:spcAft>
                <a:spcPts val="0"/>
              </a:spcAft>
              <a:buSzPts val="1400"/>
              <a:buChar char="○"/>
              <a:defRPr/>
            </a:lvl8pPr>
            <a:lvl9pPr marL="3950208" lvl="8" indent="-304800" rtl="0">
              <a:spcBef>
                <a:spcPts val="1536"/>
              </a:spcBef>
              <a:spcAft>
                <a:spcPts val="1536"/>
              </a:spcAft>
              <a:buSzPts val="1400"/>
              <a:buChar char="■"/>
              <a:defRPr/>
            </a:lvl9pPr>
          </a:lstStyle>
          <a:p>
            <a:endParaRPr/>
          </a:p>
        </p:txBody>
      </p:sp>
      <p:sp>
        <p:nvSpPr>
          <p:cNvPr id="25" name="Shape 25"/>
          <p:cNvSpPr txBox="1">
            <a:spLocks noGrp="1"/>
          </p:cNvSpPr>
          <p:nvPr>
            <p:ph type="sldNum" idx="12"/>
          </p:nvPr>
        </p:nvSpPr>
        <p:spPr>
          <a:xfrm>
            <a:off x="8134148" y="4476113"/>
            <a:ext cx="526790" cy="377807"/>
          </a:xfrm>
          <a:prstGeom prst="rect">
            <a:avLst/>
          </a:prstGeom>
        </p:spPr>
        <p:txBody>
          <a:bodyPr spcFirstLastPara="1" wrap="square" lIns="87768" tIns="87768" rIns="87768" bIns="87768"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3D1608-EA8B-4A64-9035-777F18F5A885}"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C1FF1-A0BB-41CC-9FEF-F8939BFA4C5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172560"/>
            <a:ext cx="7462044" cy="980568"/>
          </a:xfrm>
        </p:spPr>
        <p:txBody>
          <a:bodyPr anchor="t"/>
          <a:lstStyle>
            <a:lvl1pPr algn="l">
              <a:defRPr sz="3400" b="1" cap="all"/>
            </a:lvl1pPr>
          </a:lstStyle>
          <a:p>
            <a:r>
              <a:rPr lang="en-US" smtClean="0"/>
              <a:t>Click to edit Master title style</a:t>
            </a:r>
            <a:endParaRPr lang="en-US"/>
          </a:p>
        </p:txBody>
      </p:sp>
      <p:sp>
        <p:nvSpPr>
          <p:cNvPr id="3" name="Text Placeholder 2"/>
          <p:cNvSpPr>
            <a:spLocks noGrp="1"/>
          </p:cNvSpPr>
          <p:nvPr>
            <p:ph type="body" idx="1"/>
          </p:nvPr>
        </p:nvSpPr>
        <p:spPr>
          <a:xfrm>
            <a:off x="693471" y="2092564"/>
            <a:ext cx="7462044" cy="1079996"/>
          </a:xfrm>
        </p:spPr>
        <p:txBody>
          <a:bodyPr anchor="b"/>
          <a:lstStyle>
            <a:lvl1pPr marL="0" indent="0">
              <a:buNone/>
              <a:defRPr sz="1700">
                <a:solidFill>
                  <a:schemeClr val="tx1">
                    <a:tint val="75000"/>
                  </a:schemeClr>
                </a:solidFill>
              </a:defRPr>
            </a:lvl1pPr>
            <a:lvl2pPr marL="391795" indent="0">
              <a:buNone/>
              <a:defRPr sz="1500">
                <a:solidFill>
                  <a:schemeClr val="tx1">
                    <a:tint val="75000"/>
                  </a:schemeClr>
                </a:solidFill>
              </a:defRPr>
            </a:lvl2pPr>
            <a:lvl3pPr marL="783590" indent="0">
              <a:buNone/>
              <a:defRPr sz="1400">
                <a:solidFill>
                  <a:schemeClr val="tx1">
                    <a:tint val="75000"/>
                  </a:schemeClr>
                </a:solidFill>
              </a:defRPr>
            </a:lvl3pPr>
            <a:lvl4pPr marL="1175385" indent="0">
              <a:buNone/>
              <a:defRPr sz="1200">
                <a:solidFill>
                  <a:schemeClr val="tx1">
                    <a:tint val="75000"/>
                  </a:schemeClr>
                </a:solidFill>
              </a:defRPr>
            </a:lvl4pPr>
            <a:lvl5pPr marL="1567180" indent="0">
              <a:buNone/>
              <a:defRPr sz="1200">
                <a:solidFill>
                  <a:schemeClr val="tx1">
                    <a:tint val="75000"/>
                  </a:schemeClr>
                </a:solidFill>
              </a:defRPr>
            </a:lvl5pPr>
            <a:lvl6pPr marL="1959610" indent="0">
              <a:buNone/>
              <a:defRPr sz="1200">
                <a:solidFill>
                  <a:schemeClr val="tx1">
                    <a:tint val="75000"/>
                  </a:schemeClr>
                </a:solidFill>
              </a:defRPr>
            </a:lvl6pPr>
            <a:lvl7pPr marL="2351405" indent="0">
              <a:buNone/>
              <a:defRPr sz="1200">
                <a:solidFill>
                  <a:schemeClr val="tx1">
                    <a:tint val="75000"/>
                  </a:schemeClr>
                </a:solidFill>
              </a:defRPr>
            </a:lvl7pPr>
            <a:lvl8pPr marL="2743200" indent="0">
              <a:buNone/>
              <a:defRPr sz="1200">
                <a:solidFill>
                  <a:schemeClr val="tx1">
                    <a:tint val="75000"/>
                  </a:schemeClr>
                </a:solidFill>
              </a:defRPr>
            </a:lvl8pPr>
            <a:lvl9pPr marL="3134995"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3D1608-EA8B-4A64-9035-777F18F5A885}"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C1FF1-A0BB-41CC-9FEF-F8939BFA4C5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2179" y="829711"/>
            <a:ext cx="3718829" cy="2345134"/>
          </a:xfrm>
        </p:spPr>
        <p:txBody>
          <a:bodyPr/>
          <a:lstStyle>
            <a:lvl1pPr>
              <a:defRPr sz="2400"/>
            </a:lvl1pPr>
            <a:lvl2pPr>
              <a:defRPr sz="21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87323" y="829711"/>
            <a:ext cx="3720353" cy="2345134"/>
          </a:xfrm>
        </p:spPr>
        <p:txBody>
          <a:bodyPr/>
          <a:lstStyle>
            <a:lvl1pPr>
              <a:defRPr sz="2400"/>
            </a:lvl1pPr>
            <a:lvl2pPr>
              <a:defRPr sz="21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3D1608-EA8B-4A64-9035-777F18F5A885}" type="datetimeFigureOut">
              <a:rPr lang="en-US" smtClean="0"/>
              <a:pPr/>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C1FF1-A0BB-41CC-9FEF-F8939BFA4C5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8944" y="197714"/>
            <a:ext cx="7900988" cy="82285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8944" y="1105139"/>
            <a:ext cx="3878861" cy="460569"/>
          </a:xfrm>
        </p:spPr>
        <p:txBody>
          <a:bodyPr anchor="b"/>
          <a:lstStyle>
            <a:lvl1pPr marL="0" indent="0">
              <a:buNone/>
              <a:defRPr sz="2100" b="1"/>
            </a:lvl1pPr>
            <a:lvl2pPr marL="391795" indent="0">
              <a:buNone/>
              <a:defRPr sz="1700" b="1"/>
            </a:lvl2pPr>
            <a:lvl3pPr marL="783590" indent="0">
              <a:buNone/>
              <a:defRPr sz="1500" b="1"/>
            </a:lvl3pPr>
            <a:lvl4pPr marL="1175385" indent="0">
              <a:buNone/>
              <a:defRPr sz="1400" b="1"/>
            </a:lvl4pPr>
            <a:lvl5pPr marL="1567180" indent="0">
              <a:buNone/>
              <a:defRPr sz="1400" b="1"/>
            </a:lvl5pPr>
            <a:lvl6pPr marL="1959610" indent="0">
              <a:buNone/>
              <a:defRPr sz="1400" b="1"/>
            </a:lvl6pPr>
            <a:lvl7pPr marL="2351405" indent="0">
              <a:buNone/>
              <a:defRPr sz="1400" b="1"/>
            </a:lvl7pPr>
            <a:lvl8pPr marL="2743200" indent="0">
              <a:buNone/>
              <a:defRPr sz="1400" b="1"/>
            </a:lvl8pPr>
            <a:lvl9pPr marL="313499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38944" y="1565708"/>
            <a:ext cx="3878861" cy="2844562"/>
          </a:xfrm>
        </p:spPr>
        <p:txBody>
          <a:bodyPr/>
          <a:lstStyle>
            <a:lvl1pPr>
              <a:defRPr sz="21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59547" y="1105139"/>
            <a:ext cx="3880385" cy="460569"/>
          </a:xfrm>
        </p:spPr>
        <p:txBody>
          <a:bodyPr anchor="b"/>
          <a:lstStyle>
            <a:lvl1pPr marL="0" indent="0">
              <a:buNone/>
              <a:defRPr sz="2100" b="1"/>
            </a:lvl1pPr>
            <a:lvl2pPr marL="391795" indent="0">
              <a:buNone/>
              <a:defRPr sz="1700" b="1"/>
            </a:lvl2pPr>
            <a:lvl3pPr marL="783590" indent="0">
              <a:buNone/>
              <a:defRPr sz="1500" b="1"/>
            </a:lvl3pPr>
            <a:lvl4pPr marL="1175385" indent="0">
              <a:buNone/>
              <a:defRPr sz="1400" b="1"/>
            </a:lvl4pPr>
            <a:lvl5pPr marL="1567180" indent="0">
              <a:buNone/>
              <a:defRPr sz="1400" b="1"/>
            </a:lvl5pPr>
            <a:lvl6pPr marL="1959610" indent="0">
              <a:buNone/>
              <a:defRPr sz="1400" b="1"/>
            </a:lvl6pPr>
            <a:lvl7pPr marL="2351405" indent="0">
              <a:buNone/>
              <a:defRPr sz="1400" b="1"/>
            </a:lvl7pPr>
            <a:lvl8pPr marL="2743200" indent="0">
              <a:buNone/>
              <a:defRPr sz="1400" b="1"/>
            </a:lvl8pPr>
            <a:lvl9pPr marL="313499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459547" y="1565708"/>
            <a:ext cx="3880385" cy="2844562"/>
          </a:xfrm>
        </p:spPr>
        <p:txBody>
          <a:bodyPr/>
          <a:lstStyle>
            <a:lvl1pPr>
              <a:defRPr sz="21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3D1608-EA8B-4A64-9035-777F18F5A885}" type="datetimeFigureOut">
              <a:rPr lang="en-US" smtClean="0"/>
              <a:pPr/>
              <a:t>6/18/2020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0C1FF1-A0BB-41CC-9FEF-F8939BFA4C5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3D1608-EA8B-4A64-9035-777F18F5A885}" type="datetimeFigureOut">
              <a:rPr lang="en-US" smtClean="0"/>
              <a:pPr/>
              <a:t>6/18/2020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0C1FF1-A0BB-41CC-9FEF-F8939BFA4C5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D1608-EA8B-4A64-9035-777F18F5A885}" type="datetimeFigureOut">
              <a:rPr lang="en-US" smtClean="0"/>
              <a:pPr/>
              <a:t>6/18/2020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0C1FF1-A0BB-41CC-9FEF-F8939BFA4C5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8944" y="196571"/>
            <a:ext cx="2888189" cy="836568"/>
          </a:xfrm>
        </p:spPr>
        <p:txBody>
          <a:bodyPr anchor="b"/>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3432296" y="196571"/>
            <a:ext cx="4907635" cy="4213699"/>
          </a:xfrm>
        </p:spPr>
        <p:txBody>
          <a:bodyPr/>
          <a:lstStyle>
            <a:lvl1pPr>
              <a:defRPr sz="2700"/>
            </a:lvl1pPr>
            <a:lvl2pPr>
              <a:defRPr sz="24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8944" y="1033139"/>
            <a:ext cx="2888189" cy="3377131"/>
          </a:xfrm>
        </p:spPr>
        <p:txBody>
          <a:bodyPr/>
          <a:lstStyle>
            <a:lvl1pPr marL="0" indent="0">
              <a:buNone/>
              <a:defRPr sz="1200"/>
            </a:lvl1pPr>
            <a:lvl2pPr marL="391795" indent="0">
              <a:buNone/>
              <a:defRPr sz="1000"/>
            </a:lvl2pPr>
            <a:lvl3pPr marL="783590" indent="0">
              <a:buNone/>
              <a:defRPr sz="900"/>
            </a:lvl3pPr>
            <a:lvl4pPr marL="1175385" indent="0">
              <a:buNone/>
              <a:defRPr sz="800"/>
            </a:lvl4pPr>
            <a:lvl5pPr marL="1567180" indent="0">
              <a:buNone/>
              <a:defRPr sz="800"/>
            </a:lvl5pPr>
            <a:lvl6pPr marL="1959610" indent="0">
              <a:buNone/>
              <a:defRPr sz="800"/>
            </a:lvl6pPr>
            <a:lvl7pPr marL="2351405" indent="0">
              <a:buNone/>
              <a:defRPr sz="800"/>
            </a:lvl7pPr>
            <a:lvl8pPr marL="2743200" indent="0">
              <a:buNone/>
              <a:defRPr sz="800"/>
            </a:lvl8pPr>
            <a:lvl9pPr marL="313499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3D1608-EA8B-4A64-9035-777F18F5A885}" type="datetimeFigureOut">
              <a:rPr lang="en-US" smtClean="0"/>
              <a:pPr/>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C1FF1-A0BB-41CC-9FEF-F8939BFA4C5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21" y="3455987"/>
            <a:ext cx="5267325" cy="407999"/>
          </a:xfrm>
        </p:spPr>
        <p:txBody>
          <a:bodyPr anchor="b"/>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1720721" y="441141"/>
            <a:ext cx="5267325" cy="2962275"/>
          </a:xfrm>
        </p:spPr>
        <p:txBody>
          <a:bodyPr/>
          <a:lstStyle>
            <a:lvl1pPr marL="0" indent="0">
              <a:buNone/>
              <a:defRPr sz="2700"/>
            </a:lvl1pPr>
            <a:lvl2pPr marL="391795" indent="0">
              <a:buNone/>
              <a:defRPr sz="2400"/>
            </a:lvl2pPr>
            <a:lvl3pPr marL="783590" indent="0">
              <a:buNone/>
              <a:defRPr sz="2100"/>
            </a:lvl3pPr>
            <a:lvl4pPr marL="1175385" indent="0">
              <a:buNone/>
              <a:defRPr sz="1700"/>
            </a:lvl4pPr>
            <a:lvl5pPr marL="1567180" indent="0">
              <a:buNone/>
              <a:defRPr sz="1700"/>
            </a:lvl5pPr>
            <a:lvl6pPr marL="1959610" indent="0">
              <a:buNone/>
              <a:defRPr sz="1700"/>
            </a:lvl6pPr>
            <a:lvl7pPr marL="2351405" indent="0">
              <a:buNone/>
              <a:defRPr sz="1700"/>
            </a:lvl7pPr>
            <a:lvl8pPr marL="2743200" indent="0">
              <a:buNone/>
              <a:defRPr sz="1700"/>
            </a:lvl8pPr>
            <a:lvl9pPr marL="3134995" indent="0">
              <a:buNone/>
              <a:defRPr sz="1700"/>
            </a:lvl9pPr>
          </a:lstStyle>
          <a:p>
            <a:endParaRPr lang="en-US"/>
          </a:p>
        </p:txBody>
      </p:sp>
      <p:sp>
        <p:nvSpPr>
          <p:cNvPr id="4" name="Text Placeholder 3"/>
          <p:cNvSpPr>
            <a:spLocks noGrp="1"/>
          </p:cNvSpPr>
          <p:nvPr>
            <p:ph type="body" sz="half" idx="2"/>
          </p:nvPr>
        </p:nvSpPr>
        <p:spPr>
          <a:xfrm>
            <a:off x="1720721" y="3863986"/>
            <a:ext cx="5267325" cy="579426"/>
          </a:xfrm>
        </p:spPr>
        <p:txBody>
          <a:bodyPr/>
          <a:lstStyle>
            <a:lvl1pPr marL="0" indent="0">
              <a:buNone/>
              <a:defRPr sz="1200"/>
            </a:lvl1pPr>
            <a:lvl2pPr marL="391795" indent="0">
              <a:buNone/>
              <a:defRPr sz="1000"/>
            </a:lvl2pPr>
            <a:lvl3pPr marL="783590" indent="0">
              <a:buNone/>
              <a:defRPr sz="900"/>
            </a:lvl3pPr>
            <a:lvl4pPr marL="1175385" indent="0">
              <a:buNone/>
              <a:defRPr sz="800"/>
            </a:lvl4pPr>
            <a:lvl5pPr marL="1567180" indent="0">
              <a:buNone/>
              <a:defRPr sz="800"/>
            </a:lvl5pPr>
            <a:lvl6pPr marL="1959610" indent="0">
              <a:buNone/>
              <a:defRPr sz="800"/>
            </a:lvl6pPr>
            <a:lvl7pPr marL="2351405" indent="0">
              <a:buNone/>
              <a:defRPr sz="800"/>
            </a:lvl7pPr>
            <a:lvl8pPr marL="2743200" indent="0">
              <a:buNone/>
              <a:defRPr sz="800"/>
            </a:lvl8pPr>
            <a:lvl9pPr marL="313499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3D1608-EA8B-4A64-9035-777F18F5A885}" type="datetimeFigureOut">
              <a:rPr lang="en-US" smtClean="0"/>
              <a:pPr/>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C1FF1-A0BB-41CC-9FEF-F8939BFA4C5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944" y="197714"/>
            <a:ext cx="7900988" cy="822854"/>
          </a:xfrm>
          <a:prstGeom prst="rect">
            <a:avLst/>
          </a:prstGeom>
        </p:spPr>
        <p:txBody>
          <a:bodyPr vert="horz" lIns="78373" tIns="39187" rIns="78373" bIns="3918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38944" y="1151996"/>
            <a:ext cx="7900988" cy="3258274"/>
          </a:xfrm>
          <a:prstGeom prst="rect">
            <a:avLst/>
          </a:prstGeom>
        </p:spPr>
        <p:txBody>
          <a:bodyPr vert="horz" lIns="78373" tIns="39187" rIns="78373" bIns="391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38944" y="4575984"/>
            <a:ext cx="2048404" cy="262856"/>
          </a:xfrm>
          <a:prstGeom prst="rect">
            <a:avLst/>
          </a:prstGeom>
        </p:spPr>
        <p:txBody>
          <a:bodyPr vert="horz" lIns="78373" tIns="39187" rIns="78373" bIns="39187" rtlCol="0" anchor="ctr"/>
          <a:lstStyle>
            <a:lvl1pPr algn="l">
              <a:defRPr sz="1000">
                <a:solidFill>
                  <a:schemeClr val="tx1">
                    <a:tint val="75000"/>
                  </a:schemeClr>
                </a:solidFill>
              </a:defRPr>
            </a:lvl1pPr>
          </a:lstStyle>
          <a:p>
            <a:fld id="{F63D1608-EA8B-4A64-9035-777F18F5A885}" type="datetimeFigureOut">
              <a:rPr lang="en-US" smtClean="0"/>
              <a:pPr/>
              <a:t>6/18/2020</a:t>
            </a:fld>
            <a:endParaRPr lang="en-US"/>
          </a:p>
        </p:txBody>
      </p:sp>
      <p:sp>
        <p:nvSpPr>
          <p:cNvPr id="5" name="Footer Placeholder 4"/>
          <p:cNvSpPr>
            <a:spLocks noGrp="1"/>
          </p:cNvSpPr>
          <p:nvPr>
            <p:ph type="ftr" sz="quarter" idx="3"/>
          </p:nvPr>
        </p:nvSpPr>
        <p:spPr>
          <a:xfrm>
            <a:off x="2999449" y="4575984"/>
            <a:ext cx="2779977" cy="262856"/>
          </a:xfrm>
          <a:prstGeom prst="rect">
            <a:avLst/>
          </a:prstGeom>
        </p:spPr>
        <p:txBody>
          <a:bodyPr vert="horz" lIns="78373" tIns="39187" rIns="78373" bIns="39187"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291527" y="4575984"/>
            <a:ext cx="2048404" cy="262856"/>
          </a:xfrm>
          <a:prstGeom prst="rect">
            <a:avLst/>
          </a:prstGeom>
        </p:spPr>
        <p:txBody>
          <a:bodyPr vert="horz" lIns="78373" tIns="39187" rIns="78373" bIns="39187" rtlCol="0" anchor="ctr"/>
          <a:lstStyle>
            <a:lvl1pPr algn="r">
              <a:defRPr sz="1000">
                <a:solidFill>
                  <a:schemeClr val="tx1">
                    <a:tint val="75000"/>
                  </a:schemeClr>
                </a:solidFill>
              </a:defRPr>
            </a:lvl1pPr>
          </a:lstStyle>
          <a:p>
            <a:fld id="{B80C1FF1-A0BB-41CC-9FEF-F8939BFA4C5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xStyles>
    <p:titleStyle>
      <a:lvl1pPr algn="ctr" defTabSz="783590" rtl="0" eaLnBrk="1" latinLnBrk="0" hangingPunct="1">
        <a:spcBef>
          <a:spcPct val="0"/>
        </a:spcBef>
        <a:buNone/>
        <a:defRPr sz="3800" kern="1200">
          <a:solidFill>
            <a:schemeClr val="tx1"/>
          </a:solidFill>
          <a:latin typeface="+mj-lt"/>
          <a:ea typeface="+mj-ea"/>
          <a:cs typeface="+mj-cs"/>
        </a:defRPr>
      </a:lvl1pPr>
    </p:titleStyle>
    <p:bodyStyle>
      <a:lvl1pPr marL="294005" indent="-294005" algn="l" defTabSz="78359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1pPr>
      <a:lvl2pPr marL="636905" indent="-245110" algn="l" defTabSz="7835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979805" indent="-196215" algn="l" defTabSz="78359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371600" indent="-196215" algn="l" defTabSz="783590"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4pPr>
      <a:lvl5pPr marL="1763395" indent="-196215" algn="l" defTabSz="783590"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5pPr>
      <a:lvl6pPr marL="2155190" indent="-196215" algn="l" defTabSz="783590"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6pPr>
      <a:lvl7pPr marL="2546985" indent="-196215" algn="l" defTabSz="783590"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7pPr>
      <a:lvl8pPr marL="2938780" indent="-196215" algn="l" defTabSz="783590"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8pPr>
      <a:lvl9pPr marL="3330575" indent="-196215" algn="l" defTabSz="783590"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783590" rtl="0" eaLnBrk="1" latinLnBrk="0" hangingPunct="1">
        <a:defRPr sz="1500" kern="1200">
          <a:solidFill>
            <a:schemeClr val="tx1"/>
          </a:solidFill>
          <a:latin typeface="+mn-lt"/>
          <a:ea typeface="+mn-ea"/>
          <a:cs typeface="+mn-cs"/>
        </a:defRPr>
      </a:lvl1pPr>
      <a:lvl2pPr marL="391795" algn="l" defTabSz="783590" rtl="0" eaLnBrk="1" latinLnBrk="0" hangingPunct="1">
        <a:defRPr sz="1500" kern="1200">
          <a:solidFill>
            <a:schemeClr val="tx1"/>
          </a:solidFill>
          <a:latin typeface="+mn-lt"/>
          <a:ea typeface="+mn-ea"/>
          <a:cs typeface="+mn-cs"/>
        </a:defRPr>
      </a:lvl2pPr>
      <a:lvl3pPr marL="783590" algn="l" defTabSz="783590" rtl="0" eaLnBrk="1" latinLnBrk="0" hangingPunct="1">
        <a:defRPr sz="1500" kern="1200">
          <a:solidFill>
            <a:schemeClr val="tx1"/>
          </a:solidFill>
          <a:latin typeface="+mn-lt"/>
          <a:ea typeface="+mn-ea"/>
          <a:cs typeface="+mn-cs"/>
        </a:defRPr>
      </a:lvl3pPr>
      <a:lvl4pPr marL="1175385" algn="l" defTabSz="783590" rtl="0" eaLnBrk="1" latinLnBrk="0" hangingPunct="1">
        <a:defRPr sz="1500" kern="1200">
          <a:solidFill>
            <a:schemeClr val="tx1"/>
          </a:solidFill>
          <a:latin typeface="+mn-lt"/>
          <a:ea typeface="+mn-ea"/>
          <a:cs typeface="+mn-cs"/>
        </a:defRPr>
      </a:lvl4pPr>
      <a:lvl5pPr marL="1567180" algn="l" defTabSz="783590" rtl="0" eaLnBrk="1" latinLnBrk="0" hangingPunct="1">
        <a:defRPr sz="1500" kern="1200">
          <a:solidFill>
            <a:schemeClr val="tx1"/>
          </a:solidFill>
          <a:latin typeface="+mn-lt"/>
          <a:ea typeface="+mn-ea"/>
          <a:cs typeface="+mn-cs"/>
        </a:defRPr>
      </a:lvl5pPr>
      <a:lvl6pPr marL="1959610" algn="l" defTabSz="783590" rtl="0" eaLnBrk="1" latinLnBrk="0" hangingPunct="1">
        <a:defRPr sz="1500" kern="1200">
          <a:solidFill>
            <a:schemeClr val="tx1"/>
          </a:solidFill>
          <a:latin typeface="+mn-lt"/>
          <a:ea typeface="+mn-ea"/>
          <a:cs typeface="+mn-cs"/>
        </a:defRPr>
      </a:lvl6pPr>
      <a:lvl7pPr marL="2351405" algn="l" defTabSz="783590" rtl="0" eaLnBrk="1" latinLnBrk="0" hangingPunct="1">
        <a:defRPr sz="1500" kern="1200">
          <a:solidFill>
            <a:schemeClr val="tx1"/>
          </a:solidFill>
          <a:latin typeface="+mn-lt"/>
          <a:ea typeface="+mn-ea"/>
          <a:cs typeface="+mn-cs"/>
        </a:defRPr>
      </a:lvl7pPr>
      <a:lvl8pPr marL="2743200" algn="l" defTabSz="783590" rtl="0" eaLnBrk="1" latinLnBrk="0" hangingPunct="1">
        <a:defRPr sz="1500" kern="1200">
          <a:solidFill>
            <a:schemeClr val="tx1"/>
          </a:solidFill>
          <a:latin typeface="+mn-lt"/>
          <a:ea typeface="+mn-ea"/>
          <a:cs typeface="+mn-cs"/>
        </a:defRPr>
      </a:lvl8pPr>
      <a:lvl9pPr marL="3134995" algn="l" defTabSz="7835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hyperlink" Target="https://community.yenepay.com/" TargetMode="External"/><Relationship Id="rId3" Type="http://schemas.openxmlformats.org/officeDocument/2006/relationships/image" Target="../media/image6.png"/><Relationship Id="rId7" Type="http://schemas.openxmlformats.org/officeDocument/2006/relationships/hyperlink" Target="https://www.yenepay.com/" TargetMode="External"/><Relationship Id="rId12" Type="http://schemas.openxmlformats.org/officeDocument/2006/relationships/hyperlink" Target="https://www.agarfund.com/"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belcash.com/" TargetMode="External"/><Relationship Id="rId11" Type="http://schemas.openxmlformats.org/officeDocument/2006/relationships/hyperlink" Target="http://degafi.com/" TargetMode="External"/><Relationship Id="rId5" Type="http://schemas.openxmlformats.org/officeDocument/2006/relationships/image" Target="../media/image8.png"/><Relationship Id="rId10" Type="http://schemas.openxmlformats.org/officeDocument/2006/relationships/image" Target="../media/image10.jpeg"/><Relationship Id="rId4" Type="http://schemas.openxmlformats.org/officeDocument/2006/relationships/image" Target="../media/image7.jpeg"/><Relationship Id="rId9"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hyperlink" Target="https://www.yenepay.com/" TargetMode="External"/><Relationship Id="rId2" Type="http://schemas.openxmlformats.org/officeDocument/2006/relationships/hyperlink" Target="https://www.belcash.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shega.org/post/analysis-the-new-payment-instrument-issuer-directive-and-future-of-fintech-in-ethiopi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eliveraddis.com/" TargetMode="External"/><Relationship Id="rId2" Type="http://schemas.openxmlformats.org/officeDocument/2006/relationships/hyperlink" Target="http://www.deliveraddis.com/"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hyperlink" Target="https://deamat.com/" TargetMode="External"/><Relationship Id="rId3" Type="http://schemas.openxmlformats.org/officeDocument/2006/relationships/hyperlink" Target="https://deliveraddis.com/" TargetMode="External"/><Relationship Id="rId7" Type="http://schemas.openxmlformats.org/officeDocument/2006/relationships/hyperlink" Target="https://brundo.net/" TargetMode="External"/><Relationship Id="rId2" Type="http://schemas.openxmlformats.org/officeDocument/2006/relationships/hyperlink" Target="http://www.deliveraddis.com/" TargetMode="External"/><Relationship Id="rId1" Type="http://schemas.openxmlformats.org/officeDocument/2006/relationships/slideLayout" Target="../slideLayouts/slideLayout2.xml"/><Relationship Id="rId6" Type="http://schemas.openxmlformats.org/officeDocument/2006/relationships/hyperlink" Target="http://fetanmart.com/" TargetMode="External"/><Relationship Id="rId5" Type="http://schemas.openxmlformats.org/officeDocument/2006/relationships/hyperlink" Target="https://addismercato.com/" TargetMode="External"/><Relationship Id="rId4" Type="http://schemas.openxmlformats.org/officeDocument/2006/relationships/hyperlink" Target="https://asbeza.net/"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heger.ne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5637" y="563562"/>
            <a:ext cx="7086600" cy="3231654"/>
          </a:xfrm>
          <a:prstGeom prst="rect">
            <a:avLst/>
          </a:prstGeom>
        </p:spPr>
        <p:txBody>
          <a:bodyPr wrap="square">
            <a:spAutoFit/>
          </a:bodyPr>
          <a:lstStyle/>
          <a:p>
            <a:pPr algn="ctr"/>
            <a:r>
              <a:rPr lang="en" sz="6000" b="1" dirty="0">
                <a:solidFill>
                  <a:srgbClr val="FF0000"/>
                </a:solidFill>
              </a:rPr>
              <a:t>WLCOME</a:t>
            </a:r>
            <a:r>
              <a:rPr lang="en" sz="6000" dirty="0">
                <a:solidFill>
                  <a:srgbClr val="FF0000"/>
                </a:solidFill>
              </a:rPr>
              <a:t> </a:t>
            </a:r>
            <a:r>
              <a:rPr lang="en" sz="6000" dirty="0" smtClean="0">
                <a:solidFill>
                  <a:srgbClr val="FF0000"/>
                </a:solidFill>
              </a:rPr>
              <a:t>!</a:t>
            </a:r>
            <a:r>
              <a:rPr lang="en" sz="6600" dirty="0" smtClean="0">
                <a:solidFill>
                  <a:srgbClr val="FF0000"/>
                </a:solidFill>
              </a:rPr>
              <a:t> </a:t>
            </a:r>
            <a:r>
              <a:rPr lang="en" sz="6600" dirty="0">
                <a:solidFill>
                  <a:srgbClr val="FF0000"/>
                </a:solidFill>
              </a:rPr>
              <a:t/>
            </a:r>
            <a:br>
              <a:rPr lang="en" sz="6600" dirty="0">
                <a:solidFill>
                  <a:srgbClr val="FF0000"/>
                </a:solidFill>
              </a:rPr>
            </a:br>
            <a:r>
              <a:rPr lang="en" sz="6600" dirty="0"/>
              <a:t>እን</a:t>
            </a:r>
            <a:r>
              <a:rPr lang="en-US" sz="6600" dirty="0" err="1">
                <a:latin typeface="VG2 Title"/>
              </a:rPr>
              <a:t>ኳን</a:t>
            </a:r>
            <a:r>
              <a:rPr lang="en" sz="6600" dirty="0"/>
              <a:t> በደህና መጣችሁ!</a:t>
            </a:r>
            <a:br>
              <a:rPr lang="en" sz="6600" dirty="0"/>
            </a:br>
            <a:r>
              <a:rPr lang="en" sz="7200" dirty="0" smtClean="0"/>
              <a:t>WEBINAR</a:t>
            </a:r>
            <a:r>
              <a:rPr lang="en" sz="7200" dirty="0"/>
              <a:t>!</a:t>
            </a:r>
            <a:endParaRPr lang="en-US" sz="7200" dirty="0"/>
          </a:p>
        </p:txBody>
      </p:sp>
    </p:spTree>
    <p:extLst>
      <p:ext uri="{BB962C8B-B14F-4D97-AF65-F5344CB8AC3E}">
        <p14:creationId xmlns:p14="http://schemas.microsoft.com/office/powerpoint/2010/main" val="18998816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Getway</a:t>
            </a:r>
            <a:r>
              <a:rPr lang="en-US" dirty="0" smtClean="0"/>
              <a:t> Operator</a:t>
            </a:r>
            <a:endParaRPr lang="en-US" dirty="0"/>
          </a:p>
        </p:txBody>
      </p:sp>
      <p:pic>
        <p:nvPicPr>
          <p:cNvPr id="4" name="Content Placeholder 3"/>
          <p:cNvPicPr>
            <a:picLocks noGrp="1" noChangeAspect="1"/>
          </p:cNvPicPr>
          <p:nvPr>
            <p:ph idx="1"/>
          </p:nvPr>
        </p:nvPicPr>
        <p:blipFill>
          <a:blip r:embed="rId2"/>
          <a:stretch>
            <a:fillRect/>
          </a:stretch>
        </p:blipFill>
        <p:spPr>
          <a:xfrm>
            <a:off x="396473" y="1981687"/>
            <a:ext cx="1326835" cy="464392"/>
          </a:xfrm>
          <a:prstGeom prst="rect">
            <a:avLst/>
          </a:prstGeom>
        </p:spPr>
      </p:pic>
      <p:pic>
        <p:nvPicPr>
          <p:cNvPr id="5" name="Picture 4"/>
          <p:cNvPicPr>
            <a:picLocks noChangeAspect="1"/>
          </p:cNvPicPr>
          <p:nvPr/>
        </p:nvPicPr>
        <p:blipFill>
          <a:blip r:embed="rId3"/>
          <a:stretch>
            <a:fillRect/>
          </a:stretch>
        </p:blipFill>
        <p:spPr>
          <a:xfrm>
            <a:off x="388525" y="1212673"/>
            <a:ext cx="1326834" cy="524612"/>
          </a:xfrm>
          <a:prstGeom prst="rect">
            <a:avLst/>
          </a:prstGeom>
        </p:spPr>
      </p:pic>
      <p:sp>
        <p:nvSpPr>
          <p:cNvPr id="6" name="Rectangle 5"/>
          <p:cNvSpPr/>
          <p:nvPr/>
        </p:nvSpPr>
        <p:spPr>
          <a:xfrm>
            <a:off x="2177474" y="1398715"/>
            <a:ext cx="2861681" cy="258532"/>
          </a:xfrm>
          <a:prstGeom prst="rect">
            <a:avLst/>
          </a:prstGeom>
        </p:spPr>
        <p:txBody>
          <a:bodyPr wrap="none">
            <a:spAutoFit/>
          </a:bodyPr>
          <a:lstStyle/>
          <a:p>
            <a:r>
              <a:rPr lang="en-US" sz="1080" dirty="0">
                <a:solidFill>
                  <a:srgbClr val="707070"/>
                </a:solidFill>
                <a:latin typeface="bryant-web"/>
              </a:rPr>
              <a:t>ACSI, DECSI, OCSSCO, OMO and ADCSI.</a:t>
            </a:r>
            <a:endParaRPr lang="en-US" sz="1080" dirty="0"/>
          </a:p>
        </p:txBody>
      </p:sp>
      <p:sp>
        <p:nvSpPr>
          <p:cNvPr id="7" name="Rectangle 6"/>
          <p:cNvSpPr/>
          <p:nvPr/>
        </p:nvSpPr>
        <p:spPr>
          <a:xfrm>
            <a:off x="2154399" y="1122858"/>
            <a:ext cx="2321469" cy="258532"/>
          </a:xfrm>
          <a:prstGeom prst="rect">
            <a:avLst/>
          </a:prstGeom>
        </p:spPr>
        <p:txBody>
          <a:bodyPr wrap="none">
            <a:spAutoFit/>
          </a:bodyPr>
          <a:lstStyle/>
          <a:p>
            <a:r>
              <a:rPr lang="fr-FR" sz="1080" dirty="0">
                <a:solidFill>
                  <a:srgbClr val="707070"/>
                </a:solidFill>
                <a:latin typeface="bryant-web"/>
              </a:rPr>
              <a:t>6 </a:t>
            </a:r>
            <a:r>
              <a:rPr lang="fr-FR" sz="1080" dirty="0" err="1">
                <a:solidFill>
                  <a:srgbClr val="707070"/>
                </a:solidFill>
                <a:latin typeface="bryant-web"/>
              </a:rPr>
              <a:t>largest</a:t>
            </a:r>
            <a:r>
              <a:rPr lang="fr-FR" sz="1080" dirty="0">
                <a:solidFill>
                  <a:srgbClr val="707070"/>
                </a:solidFill>
                <a:latin typeface="bryant-web"/>
              </a:rPr>
              <a:t> Micro Finance Institutions</a:t>
            </a:r>
            <a:endParaRPr lang="en-US" sz="1080" dirty="0"/>
          </a:p>
        </p:txBody>
      </p:sp>
      <p:pic>
        <p:nvPicPr>
          <p:cNvPr id="8" name="Picture 7" descr="https://www.yenepay.com/images/bank/dashe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525" y="2697162"/>
            <a:ext cx="1326834" cy="556798"/>
          </a:xfrm>
          <a:prstGeom prst="rect">
            <a:avLst/>
          </a:prstGeom>
          <a:noFill/>
          <a:ln>
            <a:noFill/>
          </a:ln>
        </p:spPr>
      </p:pic>
      <p:pic>
        <p:nvPicPr>
          <p:cNvPr id="9" name="Picture 8" descr="Belcash Technology Solutions PLC"/>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7452" y="3352640"/>
            <a:ext cx="1644879" cy="638202"/>
          </a:xfrm>
          <a:prstGeom prst="rect">
            <a:avLst/>
          </a:prstGeom>
          <a:noFill/>
          <a:ln>
            <a:noFill/>
          </a:ln>
        </p:spPr>
      </p:pic>
      <p:sp>
        <p:nvSpPr>
          <p:cNvPr id="3" name="Rectangle 2"/>
          <p:cNvSpPr/>
          <p:nvPr/>
        </p:nvSpPr>
        <p:spPr>
          <a:xfrm>
            <a:off x="2020743" y="3538799"/>
            <a:ext cx="1721946" cy="258532"/>
          </a:xfrm>
          <a:prstGeom prst="rect">
            <a:avLst/>
          </a:prstGeom>
        </p:spPr>
        <p:txBody>
          <a:bodyPr wrap="none">
            <a:spAutoFit/>
          </a:bodyPr>
          <a:lstStyle/>
          <a:p>
            <a:r>
              <a:rPr lang="en-GB" sz="360" dirty="0">
                <a:solidFill>
                  <a:srgbClr val="22332F"/>
                </a:solidFill>
                <a:latin typeface="Arial" panose="020B0604020202020204" pitchFamily="34" charset="0"/>
                <a:ea typeface="Times New Roman" panose="02020603050405020304" pitchFamily="18" charset="0"/>
              </a:rPr>
              <a:t> </a:t>
            </a:r>
            <a:r>
              <a:rPr lang="en-GB" sz="108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6"/>
              </a:rPr>
              <a:t>https://www.belcash.com/</a:t>
            </a:r>
            <a:endParaRPr lang="en-US" sz="1080" dirty="0"/>
          </a:p>
        </p:txBody>
      </p:sp>
      <p:sp>
        <p:nvSpPr>
          <p:cNvPr id="10" name="Rectangle 9"/>
          <p:cNvSpPr/>
          <p:nvPr/>
        </p:nvSpPr>
        <p:spPr>
          <a:xfrm>
            <a:off x="2242137" y="1926935"/>
            <a:ext cx="4388556" cy="564385"/>
          </a:xfrm>
          <a:prstGeom prst="rect">
            <a:avLst/>
          </a:prstGeom>
        </p:spPr>
        <p:txBody>
          <a:bodyPr>
            <a:spAutoFit/>
          </a:bodyPr>
          <a:lstStyle/>
          <a:p>
            <a:pPr>
              <a:lnSpc>
                <a:spcPct val="115000"/>
              </a:lnSpc>
              <a:spcAft>
                <a:spcPts val="720"/>
              </a:spcAft>
            </a:pPr>
            <a:r>
              <a:rPr lang="en-GB" sz="108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7"/>
              </a:rPr>
              <a:t>https://www.yenepay.com/</a:t>
            </a:r>
            <a:endParaRPr lang="en-US" sz="108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20"/>
              </a:spcAft>
            </a:pPr>
            <a:r>
              <a:rPr lang="en-GB" sz="108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8"/>
              </a:rPr>
              <a:t>https://community.yenepay.com/</a:t>
            </a:r>
            <a:endParaRPr lang="en-US" sz="108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p:cNvSpPr txBox="1"/>
          <p:nvPr/>
        </p:nvSpPr>
        <p:spPr>
          <a:xfrm>
            <a:off x="2441137" y="4311911"/>
            <a:ext cx="737702" cy="424732"/>
          </a:xfrm>
          <a:prstGeom prst="rect">
            <a:avLst/>
          </a:prstGeom>
          <a:noFill/>
        </p:spPr>
        <p:txBody>
          <a:bodyPr wrap="none" rtlCol="0">
            <a:spAutoFit/>
          </a:bodyPr>
          <a:lstStyle/>
          <a:p>
            <a:r>
              <a:rPr lang="en-US" sz="1080" dirty="0" err="1"/>
              <a:t>Flowcash</a:t>
            </a:r>
            <a:r>
              <a:rPr lang="en-US" sz="1080" dirty="0"/>
              <a:t> </a:t>
            </a:r>
          </a:p>
          <a:p>
            <a:r>
              <a:rPr lang="en-US" sz="1080" dirty="0" err="1"/>
              <a:t>Ethiopay</a:t>
            </a:r>
            <a:endParaRPr lang="en-US" sz="1080" dirty="0"/>
          </a:p>
        </p:txBody>
      </p:sp>
      <p:pic>
        <p:nvPicPr>
          <p:cNvPr id="1025" name="Picture 19" descr="https://www.yenepay.com/images/bank/cb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525" y="4069221"/>
            <a:ext cx="1326834" cy="45647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s://www.yenepay.com/images/bank/hellocash.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59360" y="3397687"/>
            <a:ext cx="1191789" cy="518675"/>
          </a:xfrm>
          <a:prstGeom prst="rect">
            <a:avLst/>
          </a:prstGeom>
          <a:noFill/>
          <a:ln>
            <a:noFill/>
          </a:ln>
        </p:spPr>
      </p:pic>
      <p:sp>
        <p:nvSpPr>
          <p:cNvPr id="16" name="Content Placeholder 2"/>
          <p:cNvSpPr txBox="1">
            <a:spLocks/>
          </p:cNvSpPr>
          <p:nvPr/>
        </p:nvSpPr>
        <p:spPr>
          <a:xfrm>
            <a:off x="5719718" y="1542852"/>
            <a:ext cx="3058275" cy="3279576"/>
          </a:xfrm>
          <a:prstGeom prst="rect">
            <a:avLst/>
          </a:prstGeom>
        </p:spPr>
        <p:txBody>
          <a:bodyPr vert="horz" lIns="65828" tIns="32914" rIns="65828" bIns="32914"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2016" dirty="0"/>
              <a:t>Donation Fund collection getaway</a:t>
            </a:r>
            <a:endParaRPr lang="en-US" sz="2016" u="sng" dirty="0">
              <a:hlinkClick r:id="rId11"/>
            </a:endParaRPr>
          </a:p>
          <a:p>
            <a:pPr fontAlgn="base"/>
            <a:r>
              <a:rPr lang="en-US" sz="1728" u="sng" dirty="0">
                <a:hlinkClick r:id="rId11"/>
              </a:rPr>
              <a:t>http://degafi.com/</a:t>
            </a:r>
            <a:endParaRPr lang="en-US" sz="1728" dirty="0"/>
          </a:p>
          <a:p>
            <a:pPr fontAlgn="base"/>
            <a:r>
              <a:rPr lang="en-US" sz="1728" u="sng" dirty="0">
                <a:hlinkClick r:id="rId12"/>
              </a:rPr>
              <a:t>https://www.agarfund.com/</a:t>
            </a:r>
            <a:r>
              <a:rPr lang="en-US" sz="1728" dirty="0"/>
              <a:t> </a:t>
            </a:r>
          </a:p>
          <a:p>
            <a:endParaRPr lang="en-US" sz="2016" dirty="0"/>
          </a:p>
        </p:txBody>
      </p:sp>
    </p:spTree>
    <p:extLst>
      <p:ext uri="{BB962C8B-B14F-4D97-AF65-F5344CB8AC3E}">
        <p14:creationId xmlns:p14="http://schemas.microsoft.com/office/powerpoint/2010/main" val="3981222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3503166685"/>
              </p:ext>
            </p:extLst>
          </p:nvPr>
        </p:nvGraphicFramePr>
        <p:xfrm>
          <a:off x="350837" y="520503"/>
          <a:ext cx="8074015" cy="3889767"/>
        </p:xfrm>
        <a:graphic>
          <a:graphicData uri="http://schemas.openxmlformats.org/drawingml/2006/table">
            <a:tbl>
              <a:tblPr firstRow="1" bandRow="1">
                <a:tableStyleId>{5C22544A-7EE6-4342-B048-85BDC9FD1C3A}</a:tableStyleId>
              </a:tblPr>
              <a:tblGrid>
                <a:gridCol w="345360">
                  <a:extLst>
                    <a:ext uri="{9D8B030D-6E8A-4147-A177-3AD203B41FA5}">
                      <a16:colId xmlns:a16="http://schemas.microsoft.com/office/drawing/2014/main" val="1733831020"/>
                    </a:ext>
                  </a:extLst>
                </a:gridCol>
                <a:gridCol w="906561">
                  <a:extLst>
                    <a:ext uri="{9D8B030D-6E8A-4147-A177-3AD203B41FA5}">
                      <a16:colId xmlns:a16="http://schemas.microsoft.com/office/drawing/2014/main" val="3246496243"/>
                    </a:ext>
                  </a:extLst>
                </a:gridCol>
                <a:gridCol w="1593849">
                  <a:extLst>
                    <a:ext uri="{9D8B030D-6E8A-4147-A177-3AD203B41FA5}">
                      <a16:colId xmlns:a16="http://schemas.microsoft.com/office/drawing/2014/main" val="924248100"/>
                    </a:ext>
                  </a:extLst>
                </a:gridCol>
                <a:gridCol w="1145105">
                  <a:extLst>
                    <a:ext uri="{9D8B030D-6E8A-4147-A177-3AD203B41FA5}">
                      <a16:colId xmlns:a16="http://schemas.microsoft.com/office/drawing/2014/main" val="3216272026"/>
                    </a:ext>
                  </a:extLst>
                </a:gridCol>
                <a:gridCol w="830217">
                  <a:extLst>
                    <a:ext uri="{9D8B030D-6E8A-4147-A177-3AD203B41FA5}">
                      <a16:colId xmlns:a16="http://schemas.microsoft.com/office/drawing/2014/main" val="1129975119"/>
                    </a:ext>
                  </a:extLst>
                </a:gridCol>
                <a:gridCol w="969829">
                  <a:extLst>
                    <a:ext uri="{9D8B030D-6E8A-4147-A177-3AD203B41FA5}">
                      <a16:colId xmlns:a16="http://schemas.microsoft.com/office/drawing/2014/main" val="1083898279"/>
                    </a:ext>
                  </a:extLst>
                </a:gridCol>
                <a:gridCol w="2283094">
                  <a:extLst>
                    <a:ext uri="{9D8B030D-6E8A-4147-A177-3AD203B41FA5}">
                      <a16:colId xmlns:a16="http://schemas.microsoft.com/office/drawing/2014/main" val="1624988929"/>
                    </a:ext>
                  </a:extLst>
                </a:gridCol>
              </a:tblGrid>
              <a:tr h="575381">
                <a:tc>
                  <a:txBody>
                    <a:bodyPr/>
                    <a:lstStyle/>
                    <a:p>
                      <a:r>
                        <a:rPr lang="en-US" sz="1100" dirty="0" smtClean="0"/>
                        <a:t>S.N</a:t>
                      </a:r>
                      <a:endParaRPr lang="en-US" sz="1100" dirty="0"/>
                    </a:p>
                  </a:txBody>
                  <a:tcPr marL="65828" marR="65828" marT="32914" marB="32914"/>
                </a:tc>
                <a:tc>
                  <a:txBody>
                    <a:bodyPr/>
                    <a:lstStyle/>
                    <a:p>
                      <a:r>
                        <a:rPr lang="en-US" sz="1100" dirty="0" smtClean="0"/>
                        <a:t>Getaway</a:t>
                      </a:r>
                      <a:endParaRPr lang="en-US" sz="1100" dirty="0"/>
                    </a:p>
                  </a:txBody>
                  <a:tcPr marL="65828" marR="65828" marT="32914" marB="32914"/>
                </a:tc>
                <a:tc>
                  <a:txBody>
                    <a:bodyPr/>
                    <a:lstStyle/>
                    <a:p>
                      <a:r>
                        <a:rPr lang="en-US" sz="1100" dirty="0" smtClean="0"/>
                        <a:t>Web</a:t>
                      </a:r>
                      <a:endParaRPr lang="en-US" sz="1100" dirty="0"/>
                    </a:p>
                  </a:txBody>
                  <a:tcPr marL="65828" marR="65828" marT="32914" marB="32914"/>
                </a:tc>
                <a:tc>
                  <a:txBody>
                    <a:bodyPr/>
                    <a:lstStyle/>
                    <a:p>
                      <a:r>
                        <a:rPr lang="en-US" sz="1100" dirty="0" smtClean="0"/>
                        <a:t>Owner</a:t>
                      </a:r>
                      <a:endParaRPr lang="en-US" sz="1100" dirty="0"/>
                    </a:p>
                  </a:txBody>
                  <a:tcPr marL="65828" marR="65828" marT="32914" marB="32914"/>
                </a:tc>
                <a:tc>
                  <a:txBody>
                    <a:bodyPr/>
                    <a:lstStyle/>
                    <a:p>
                      <a:r>
                        <a:rPr lang="en-US" sz="1100" dirty="0" err="1" smtClean="0"/>
                        <a:t>Tarif</a:t>
                      </a:r>
                      <a:r>
                        <a:rPr lang="en-US" sz="1100" dirty="0" smtClean="0"/>
                        <a:t> Price</a:t>
                      </a:r>
                      <a:endParaRPr lang="en-US" sz="1100" dirty="0"/>
                    </a:p>
                  </a:txBody>
                  <a:tcPr marL="65828" marR="65828" marT="32914" marB="32914"/>
                </a:tc>
                <a:tc>
                  <a:txBody>
                    <a:bodyPr/>
                    <a:lstStyle/>
                    <a:p>
                      <a:r>
                        <a:rPr lang="en-US" sz="1100" dirty="0" smtClean="0"/>
                        <a:t>Customer base</a:t>
                      </a:r>
                      <a:endParaRPr lang="en-US" sz="1100" dirty="0"/>
                    </a:p>
                  </a:txBody>
                  <a:tcPr marL="65828" marR="65828" marT="32914" marB="32914"/>
                </a:tc>
                <a:tc>
                  <a:txBody>
                    <a:bodyPr/>
                    <a:lstStyle/>
                    <a:p>
                      <a:r>
                        <a:rPr lang="en-US" sz="1100" dirty="0" err="1" smtClean="0"/>
                        <a:t>Investers</a:t>
                      </a:r>
                      <a:endParaRPr lang="en-US" sz="1100" dirty="0"/>
                    </a:p>
                  </a:txBody>
                  <a:tcPr marL="65828" marR="65828" marT="32914" marB="32914"/>
                </a:tc>
                <a:extLst>
                  <a:ext uri="{0D108BD9-81ED-4DB2-BD59-A6C34878D82A}">
                    <a16:rowId xmlns:a16="http://schemas.microsoft.com/office/drawing/2014/main" val="3906418036"/>
                  </a:ext>
                </a:extLst>
              </a:tr>
              <a:tr h="333356">
                <a:tc>
                  <a:txBody>
                    <a:bodyPr/>
                    <a:lstStyle/>
                    <a:p>
                      <a:r>
                        <a:rPr lang="en-US" sz="1100" dirty="0" smtClean="0"/>
                        <a:t>1</a:t>
                      </a:r>
                      <a:endParaRPr lang="en-US" sz="1100" dirty="0"/>
                    </a:p>
                  </a:txBody>
                  <a:tcPr marL="65828" marR="65828" marT="32914" marB="32914"/>
                </a:tc>
                <a:tc>
                  <a:txBody>
                    <a:bodyPr/>
                    <a:lstStyle/>
                    <a:p>
                      <a:r>
                        <a:rPr lang="en-US" sz="1100" dirty="0" smtClean="0"/>
                        <a:t>CBE Birr</a:t>
                      </a:r>
                      <a:endParaRPr lang="en-US" sz="1100" dirty="0"/>
                    </a:p>
                  </a:txBody>
                  <a:tcPr marL="65828" marR="65828" marT="32914" marB="32914"/>
                </a:tc>
                <a:tc>
                  <a:txBody>
                    <a:bodyPr/>
                    <a:lstStyle/>
                    <a:p>
                      <a:r>
                        <a:rPr lang="en-US" sz="1100" dirty="0" smtClean="0"/>
                        <a:t>www. Cbe.com </a:t>
                      </a:r>
                      <a:endParaRPr lang="en-US" sz="1100" dirty="0"/>
                    </a:p>
                  </a:txBody>
                  <a:tcPr marL="65828" marR="65828" marT="32914" marB="32914"/>
                </a:tc>
                <a:tc>
                  <a:txBody>
                    <a:bodyPr/>
                    <a:lstStyle/>
                    <a:p>
                      <a:endParaRPr lang="en-US" sz="1100" dirty="0"/>
                    </a:p>
                  </a:txBody>
                  <a:tcPr marL="65828" marR="65828" marT="32914" marB="32914"/>
                </a:tc>
                <a:tc>
                  <a:txBody>
                    <a:bodyPr/>
                    <a:lstStyle/>
                    <a:p>
                      <a:endParaRPr lang="en-US" sz="1100" dirty="0"/>
                    </a:p>
                  </a:txBody>
                  <a:tcPr marL="65828" marR="65828" marT="32914" marB="32914"/>
                </a:tc>
                <a:tc>
                  <a:txBody>
                    <a:bodyPr/>
                    <a:lstStyle/>
                    <a:p>
                      <a:r>
                        <a:rPr lang="en-US" sz="1100" dirty="0" smtClean="0"/>
                        <a:t>3.5Million</a:t>
                      </a:r>
                      <a:endParaRPr lang="en-US" sz="1100" dirty="0"/>
                    </a:p>
                  </a:txBody>
                  <a:tcPr marL="65828" marR="65828" marT="32914" marB="32914"/>
                </a:tc>
                <a:tc>
                  <a:txBody>
                    <a:bodyPr/>
                    <a:lstStyle/>
                    <a:p>
                      <a:endParaRPr lang="en-US" sz="1100" dirty="0"/>
                    </a:p>
                  </a:txBody>
                  <a:tcPr marL="65828" marR="65828" marT="32914" marB="32914"/>
                </a:tc>
                <a:extLst>
                  <a:ext uri="{0D108BD9-81ED-4DB2-BD59-A6C34878D82A}">
                    <a16:rowId xmlns:a16="http://schemas.microsoft.com/office/drawing/2014/main" val="466635962"/>
                  </a:ext>
                </a:extLst>
              </a:tr>
              <a:tr h="415737">
                <a:tc>
                  <a:txBody>
                    <a:bodyPr/>
                    <a:lstStyle/>
                    <a:p>
                      <a:r>
                        <a:rPr lang="en-US" sz="1100" dirty="0" smtClean="0"/>
                        <a:t>2</a:t>
                      </a:r>
                      <a:endParaRPr lang="en-US" sz="1100" dirty="0"/>
                    </a:p>
                  </a:txBody>
                  <a:tcPr marL="65828" marR="65828" marT="32914" marB="32914"/>
                </a:tc>
                <a:tc>
                  <a:txBody>
                    <a:bodyPr/>
                    <a:lstStyle/>
                    <a:p>
                      <a:r>
                        <a:rPr lang="en-US" sz="1100" dirty="0" smtClean="0"/>
                        <a:t>M Birr</a:t>
                      </a:r>
                      <a:endParaRPr lang="en-US" sz="1100" dirty="0"/>
                    </a:p>
                  </a:txBody>
                  <a:tcPr marL="65828" marR="65828" marT="32914" marB="32914"/>
                </a:tc>
                <a:tc>
                  <a:txBody>
                    <a:bodyPr/>
                    <a:lstStyle/>
                    <a:p>
                      <a:endParaRPr lang="en-US" sz="1100" dirty="0"/>
                    </a:p>
                  </a:txBody>
                  <a:tcPr marL="65828" marR="65828" marT="32914" marB="32914"/>
                </a:tc>
                <a:tc>
                  <a:txBody>
                    <a:bodyPr/>
                    <a:lstStyle/>
                    <a:p>
                      <a:r>
                        <a:rPr lang="en-US" sz="1100" dirty="0" smtClean="0"/>
                        <a:t>MOSS Technology</a:t>
                      </a:r>
                      <a:endParaRPr lang="en-US" sz="1100" dirty="0"/>
                    </a:p>
                  </a:txBody>
                  <a:tcPr marL="65828" marR="65828" marT="32914" marB="32914"/>
                </a:tc>
                <a:tc>
                  <a:txBody>
                    <a:bodyPr/>
                    <a:lstStyle/>
                    <a:p>
                      <a:endParaRPr lang="en-US" sz="1100" dirty="0"/>
                    </a:p>
                  </a:txBody>
                  <a:tcPr marL="65828" marR="65828" marT="32914" marB="32914"/>
                </a:tc>
                <a:tc>
                  <a:txBody>
                    <a:bodyPr/>
                    <a:lstStyle/>
                    <a:p>
                      <a:r>
                        <a:rPr lang="en-US" sz="1100" dirty="0" smtClean="0"/>
                        <a:t>1.5Million</a:t>
                      </a:r>
                      <a:endParaRPr lang="en-US" sz="1100" dirty="0"/>
                    </a:p>
                  </a:txBody>
                  <a:tcPr marL="65828" marR="65828" marT="32914" marB="32914"/>
                </a:tc>
                <a:tc>
                  <a:txBody>
                    <a:bodyPr/>
                    <a:lstStyle/>
                    <a:p>
                      <a:r>
                        <a:rPr lang="en-US" sz="900" dirty="0" err="1" smtClean="0">
                          <a:solidFill>
                            <a:schemeClr val="tx1">
                              <a:lumMod val="85000"/>
                              <a:lumOff val="15000"/>
                            </a:schemeClr>
                          </a:solidFill>
                          <a:latin typeface="Arial" panose="020B0604020202020204" pitchFamily="34" charset="0"/>
                          <a:cs typeface="Arial" panose="020B0604020202020204" pitchFamily="34" charset="0"/>
                        </a:rPr>
                        <a:t>FinnFund</a:t>
                      </a:r>
                      <a:r>
                        <a:rPr lang="en-US" sz="900" dirty="0" smtClean="0">
                          <a:solidFill>
                            <a:schemeClr val="tx1">
                              <a:lumMod val="85000"/>
                              <a:lumOff val="15000"/>
                            </a:schemeClr>
                          </a:solidFill>
                          <a:latin typeface="Arial" panose="020B0604020202020204" pitchFamily="34" charset="0"/>
                          <a:cs typeface="Arial" panose="020B0604020202020204" pitchFamily="34" charset="0"/>
                        </a:rPr>
                        <a:t>, </a:t>
                      </a:r>
                      <a:r>
                        <a:rPr lang="en-US" sz="900" dirty="0" err="1" smtClean="0">
                          <a:solidFill>
                            <a:schemeClr val="tx1">
                              <a:lumMod val="85000"/>
                              <a:lumOff val="15000"/>
                            </a:schemeClr>
                          </a:solidFill>
                          <a:latin typeface="Arial" panose="020B0604020202020204" pitchFamily="34" charset="0"/>
                          <a:cs typeface="Arial" panose="020B0604020202020204" pitchFamily="34" charset="0"/>
                        </a:rPr>
                        <a:t>EuropeanIB</a:t>
                      </a:r>
                      <a:r>
                        <a:rPr lang="en-US" sz="900" dirty="0" smtClean="0">
                          <a:solidFill>
                            <a:schemeClr val="tx1">
                              <a:lumMod val="85000"/>
                              <a:lumOff val="15000"/>
                            </a:schemeClr>
                          </a:solidFill>
                          <a:latin typeface="Arial" panose="020B0604020202020204" pitchFamily="34" charset="0"/>
                          <a:cs typeface="Arial" panose="020B0604020202020204" pitchFamily="34" charset="0"/>
                        </a:rPr>
                        <a:t>, DEG </a:t>
                      </a:r>
                      <a:r>
                        <a:rPr lang="en-US" sz="900" dirty="0" err="1" smtClean="0">
                          <a:solidFill>
                            <a:schemeClr val="tx1">
                              <a:lumMod val="85000"/>
                              <a:lumOff val="15000"/>
                            </a:schemeClr>
                          </a:solidFill>
                          <a:latin typeface="Arial" panose="020B0604020202020204" pitchFamily="34" charset="0"/>
                          <a:cs typeface="Arial" panose="020B0604020202020204" pitchFamily="34" charset="0"/>
                        </a:rPr>
                        <a:t>KfW</a:t>
                      </a:r>
                      <a:r>
                        <a:rPr lang="en-US" sz="900" dirty="0" smtClean="0">
                          <a:solidFill>
                            <a:schemeClr val="tx1">
                              <a:lumMod val="85000"/>
                              <a:lumOff val="15000"/>
                            </a:schemeClr>
                          </a:solidFill>
                          <a:latin typeface="Arial" panose="020B0604020202020204" pitchFamily="34" charset="0"/>
                          <a:cs typeface="Arial" panose="020B0604020202020204" pitchFamily="34" charset="0"/>
                        </a:rPr>
                        <a:t>  #818</a:t>
                      </a:r>
                      <a:endParaRPr lang="en-US" sz="900" dirty="0"/>
                    </a:p>
                  </a:txBody>
                  <a:tcPr marL="65828" marR="65828" marT="32914" marB="32914"/>
                </a:tc>
                <a:extLst>
                  <a:ext uri="{0D108BD9-81ED-4DB2-BD59-A6C34878D82A}">
                    <a16:rowId xmlns:a16="http://schemas.microsoft.com/office/drawing/2014/main" val="2138642300"/>
                  </a:ext>
                </a:extLst>
              </a:tr>
              <a:tr h="415737">
                <a:tc>
                  <a:txBody>
                    <a:bodyPr/>
                    <a:lstStyle/>
                    <a:p>
                      <a:r>
                        <a:rPr lang="en-US" sz="1100" dirty="0" smtClean="0"/>
                        <a:t>3</a:t>
                      </a:r>
                      <a:endParaRPr lang="en-US" sz="1100" dirty="0"/>
                    </a:p>
                  </a:txBody>
                  <a:tcPr marL="65828" marR="65828" marT="32914" marB="32914"/>
                </a:tc>
                <a:tc>
                  <a:txBody>
                    <a:bodyPr/>
                    <a:lstStyle/>
                    <a:p>
                      <a:r>
                        <a:rPr lang="en-US" sz="1100" dirty="0" smtClean="0"/>
                        <a:t>Bel Cash /</a:t>
                      </a:r>
                      <a:r>
                        <a:rPr lang="en-US" sz="1100" dirty="0" err="1" smtClean="0"/>
                        <a:t>Hellocash</a:t>
                      </a:r>
                      <a:endParaRPr lang="en-US" sz="1100" dirty="0"/>
                    </a:p>
                  </a:txBody>
                  <a:tcPr marL="65828" marR="65828" marT="32914" marB="32914"/>
                </a:tc>
                <a:tc>
                  <a:txBody>
                    <a:bodyPr/>
                    <a:lstStyle/>
                    <a:p>
                      <a:r>
                        <a:rPr lang="en-GB" sz="1100" u="sng"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https://www.belcash.com</a:t>
                      </a:r>
                      <a:endParaRPr lang="en-US" sz="1100" dirty="0"/>
                    </a:p>
                  </a:txBody>
                  <a:tcPr marL="65828" marR="65828" marT="32914" marB="32914"/>
                </a:tc>
                <a:tc>
                  <a:txBody>
                    <a:bodyPr/>
                    <a:lstStyle/>
                    <a:p>
                      <a:r>
                        <a:rPr lang="en-US" sz="1100" dirty="0" err="1" smtClean="0"/>
                        <a:t>Zemedeneh</a:t>
                      </a:r>
                      <a:r>
                        <a:rPr lang="en-US" sz="1100" baseline="0" dirty="0" smtClean="0"/>
                        <a:t> </a:t>
                      </a:r>
                      <a:endParaRPr lang="en-US" sz="1100" dirty="0"/>
                    </a:p>
                  </a:txBody>
                  <a:tcPr marL="65828" marR="65828" marT="32914" marB="32914"/>
                </a:tc>
                <a:tc>
                  <a:txBody>
                    <a:bodyPr/>
                    <a:lstStyle/>
                    <a:p>
                      <a:endParaRPr lang="en-US" sz="1100" dirty="0"/>
                    </a:p>
                  </a:txBody>
                  <a:tcPr marL="65828" marR="65828" marT="32914" marB="32914"/>
                </a:tc>
                <a:tc>
                  <a:txBody>
                    <a:bodyPr/>
                    <a:lstStyle/>
                    <a:p>
                      <a:endParaRPr lang="en-US" sz="1100" dirty="0"/>
                    </a:p>
                  </a:txBody>
                  <a:tcPr marL="65828" marR="65828" marT="32914" marB="32914"/>
                </a:tc>
                <a:tc>
                  <a:txBody>
                    <a:bodyPr/>
                    <a:lstStyle/>
                    <a:p>
                      <a:endParaRPr lang="en-US" sz="1100" dirty="0"/>
                    </a:p>
                  </a:txBody>
                  <a:tcPr marL="65828" marR="65828" marT="32914" marB="32914"/>
                </a:tc>
                <a:extLst>
                  <a:ext uri="{0D108BD9-81ED-4DB2-BD59-A6C34878D82A}">
                    <a16:rowId xmlns:a16="http://schemas.microsoft.com/office/drawing/2014/main" val="2698289548"/>
                  </a:ext>
                </a:extLst>
              </a:tr>
              <a:tr h="333356">
                <a:tc>
                  <a:txBody>
                    <a:bodyPr/>
                    <a:lstStyle/>
                    <a:p>
                      <a:r>
                        <a:rPr lang="en-US" sz="1100" dirty="0" smtClean="0"/>
                        <a:t>4</a:t>
                      </a:r>
                      <a:endParaRPr lang="en-US" sz="1100" dirty="0"/>
                    </a:p>
                  </a:txBody>
                  <a:tcPr marL="65828" marR="65828" marT="32914" marB="32914"/>
                </a:tc>
                <a:tc>
                  <a:txBody>
                    <a:bodyPr/>
                    <a:lstStyle/>
                    <a:p>
                      <a:r>
                        <a:rPr lang="en-US" sz="1100" dirty="0" smtClean="0"/>
                        <a:t>Amole</a:t>
                      </a:r>
                      <a:endParaRPr lang="en-US" sz="1100" dirty="0"/>
                    </a:p>
                  </a:txBody>
                  <a:tcPr marL="65828" marR="65828" marT="32914" marB="32914"/>
                </a:tc>
                <a:tc>
                  <a:txBody>
                    <a:bodyPr/>
                    <a:lstStyle/>
                    <a:p>
                      <a:endParaRPr lang="en-US" sz="1100"/>
                    </a:p>
                  </a:txBody>
                  <a:tcPr marL="65828" marR="65828" marT="32914" marB="32914"/>
                </a:tc>
                <a:tc>
                  <a:txBody>
                    <a:bodyPr/>
                    <a:lstStyle/>
                    <a:p>
                      <a:endParaRPr lang="en-US" sz="1100" dirty="0"/>
                    </a:p>
                  </a:txBody>
                  <a:tcPr marL="65828" marR="65828" marT="32914" marB="32914"/>
                </a:tc>
                <a:tc>
                  <a:txBody>
                    <a:bodyPr/>
                    <a:lstStyle/>
                    <a:p>
                      <a:endParaRPr lang="en-US" sz="1100"/>
                    </a:p>
                  </a:txBody>
                  <a:tcPr marL="65828" marR="65828" marT="32914" marB="32914"/>
                </a:tc>
                <a:tc>
                  <a:txBody>
                    <a:bodyPr/>
                    <a:lstStyle/>
                    <a:p>
                      <a:endParaRPr lang="en-US" sz="1100" dirty="0"/>
                    </a:p>
                  </a:txBody>
                  <a:tcPr marL="65828" marR="65828" marT="32914" marB="32914"/>
                </a:tc>
                <a:tc>
                  <a:txBody>
                    <a:bodyPr/>
                    <a:lstStyle/>
                    <a:p>
                      <a:endParaRPr lang="en-US" sz="1100" dirty="0"/>
                    </a:p>
                  </a:txBody>
                  <a:tcPr marL="65828" marR="65828" marT="32914" marB="32914"/>
                </a:tc>
                <a:extLst>
                  <a:ext uri="{0D108BD9-81ED-4DB2-BD59-A6C34878D82A}">
                    <a16:rowId xmlns:a16="http://schemas.microsoft.com/office/drawing/2014/main" val="1804923461"/>
                  </a:ext>
                </a:extLst>
              </a:tr>
              <a:tr h="482776">
                <a:tc>
                  <a:txBody>
                    <a:bodyPr/>
                    <a:lstStyle/>
                    <a:p>
                      <a:r>
                        <a:rPr lang="en-US" sz="1100" dirty="0" smtClean="0"/>
                        <a:t>5</a:t>
                      </a:r>
                      <a:endParaRPr lang="en-US" sz="1100" dirty="0"/>
                    </a:p>
                  </a:txBody>
                  <a:tcPr marL="65828" marR="65828" marT="32914" marB="32914"/>
                </a:tc>
                <a:tc>
                  <a:txBody>
                    <a:bodyPr/>
                    <a:lstStyle/>
                    <a:p>
                      <a:r>
                        <a:rPr lang="en-US" sz="1100" dirty="0" err="1" smtClean="0"/>
                        <a:t>Yenepay</a:t>
                      </a:r>
                      <a:endParaRPr lang="en-US" sz="1100" dirty="0"/>
                    </a:p>
                  </a:txBody>
                  <a:tcPr marL="65828" marR="65828" marT="32914" marB="329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u="sng"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https://www.yenepay.com/</a:t>
                      </a:r>
                      <a:endParaRPr lang="en-US" sz="1100" dirty="0"/>
                    </a:p>
                  </a:txBody>
                  <a:tcPr marL="65828" marR="65828" marT="32914" marB="329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300" kern="1200" dirty="0" smtClean="0">
                        <a:solidFill>
                          <a:schemeClr val="dk1"/>
                        </a:solidFill>
                        <a:effectLst/>
                        <a:latin typeface="+mn-lt"/>
                        <a:ea typeface="+mn-ea"/>
                        <a:cs typeface="+mn-cs"/>
                      </a:endParaRPr>
                    </a:p>
                  </a:txBody>
                  <a:tcPr marL="65828" marR="65828" marT="32914" marB="32914"/>
                </a:tc>
                <a:tc>
                  <a:txBody>
                    <a:bodyPr/>
                    <a:lstStyle/>
                    <a:p>
                      <a:endParaRPr lang="en-US" sz="1100"/>
                    </a:p>
                  </a:txBody>
                  <a:tcPr marL="65828" marR="65828" marT="32914" marB="32914"/>
                </a:tc>
                <a:tc>
                  <a:txBody>
                    <a:bodyPr/>
                    <a:lstStyle/>
                    <a:p>
                      <a:endParaRPr lang="en-US" sz="1100" dirty="0"/>
                    </a:p>
                  </a:txBody>
                  <a:tcPr marL="65828" marR="65828" marT="32914" marB="32914"/>
                </a:tc>
                <a:tc>
                  <a:txBody>
                    <a:bodyPr/>
                    <a:lstStyle/>
                    <a:p>
                      <a:endParaRPr lang="en-US" sz="1100" dirty="0"/>
                    </a:p>
                  </a:txBody>
                  <a:tcPr marL="65828" marR="65828" marT="32914" marB="32914"/>
                </a:tc>
                <a:extLst>
                  <a:ext uri="{0D108BD9-81ED-4DB2-BD59-A6C34878D82A}">
                    <a16:rowId xmlns:a16="http://schemas.microsoft.com/office/drawing/2014/main" val="2360749615"/>
                  </a:ext>
                </a:extLst>
              </a:tr>
              <a:tr h="333356">
                <a:tc>
                  <a:txBody>
                    <a:bodyPr/>
                    <a:lstStyle/>
                    <a:p>
                      <a:r>
                        <a:rPr lang="en-US" sz="1100" dirty="0" smtClean="0"/>
                        <a:t>6</a:t>
                      </a:r>
                      <a:endParaRPr lang="en-US" sz="1100" dirty="0"/>
                    </a:p>
                  </a:txBody>
                  <a:tcPr marL="65828" marR="65828" marT="32914" marB="32914"/>
                </a:tc>
                <a:tc>
                  <a:txBody>
                    <a:bodyPr/>
                    <a:lstStyle/>
                    <a:p>
                      <a:r>
                        <a:rPr lang="en-US" sz="1100" dirty="0" smtClean="0"/>
                        <a:t>Flow Cash</a:t>
                      </a:r>
                      <a:endParaRPr lang="en-US" sz="1100" dirty="0"/>
                    </a:p>
                  </a:txBody>
                  <a:tcPr marL="65828" marR="65828" marT="32914" marB="32914"/>
                </a:tc>
                <a:tc>
                  <a:txBody>
                    <a:bodyPr/>
                    <a:lstStyle/>
                    <a:p>
                      <a:endParaRPr lang="en-US" sz="1100" dirty="0"/>
                    </a:p>
                  </a:txBody>
                  <a:tcPr marL="65828" marR="65828" marT="32914" marB="329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300" kern="1200" dirty="0" smtClean="0">
                        <a:solidFill>
                          <a:schemeClr val="dk1"/>
                        </a:solidFill>
                        <a:effectLst/>
                        <a:latin typeface="+mn-lt"/>
                        <a:ea typeface="+mn-ea"/>
                        <a:cs typeface="+mn-cs"/>
                      </a:endParaRPr>
                    </a:p>
                  </a:txBody>
                  <a:tcPr marL="65828" marR="65828" marT="32914" marB="32914"/>
                </a:tc>
                <a:tc>
                  <a:txBody>
                    <a:bodyPr/>
                    <a:lstStyle/>
                    <a:p>
                      <a:endParaRPr lang="en-US" sz="1100" dirty="0"/>
                    </a:p>
                  </a:txBody>
                  <a:tcPr marL="65828" marR="65828" marT="32914" marB="32914"/>
                </a:tc>
                <a:tc>
                  <a:txBody>
                    <a:bodyPr/>
                    <a:lstStyle/>
                    <a:p>
                      <a:endParaRPr lang="en-US" sz="1100" dirty="0"/>
                    </a:p>
                  </a:txBody>
                  <a:tcPr marL="65828" marR="65828" marT="32914" marB="32914"/>
                </a:tc>
                <a:tc>
                  <a:txBody>
                    <a:bodyPr/>
                    <a:lstStyle/>
                    <a:p>
                      <a:endParaRPr lang="en-US" sz="1100" dirty="0"/>
                    </a:p>
                  </a:txBody>
                  <a:tcPr marL="65828" marR="65828" marT="32914" marB="32914"/>
                </a:tc>
                <a:extLst>
                  <a:ext uri="{0D108BD9-81ED-4DB2-BD59-A6C34878D82A}">
                    <a16:rowId xmlns:a16="http://schemas.microsoft.com/office/drawing/2014/main" val="2264229749"/>
                  </a:ext>
                </a:extLst>
              </a:tr>
              <a:tr h="333356">
                <a:tc>
                  <a:txBody>
                    <a:bodyPr/>
                    <a:lstStyle/>
                    <a:p>
                      <a:r>
                        <a:rPr lang="en-US" sz="1100" dirty="0" smtClean="0"/>
                        <a:t>8</a:t>
                      </a:r>
                      <a:endParaRPr lang="en-US" sz="1100" dirty="0"/>
                    </a:p>
                  </a:txBody>
                  <a:tcPr marL="65828" marR="65828" marT="32914" marB="32914"/>
                </a:tc>
                <a:tc>
                  <a:txBody>
                    <a:bodyPr/>
                    <a:lstStyle/>
                    <a:p>
                      <a:endParaRPr lang="en-US" sz="1100" dirty="0"/>
                    </a:p>
                  </a:txBody>
                  <a:tcPr marL="65828" marR="65828" marT="32914" marB="32914"/>
                </a:tc>
                <a:tc>
                  <a:txBody>
                    <a:bodyPr/>
                    <a:lstStyle/>
                    <a:p>
                      <a:endParaRPr lang="en-US" sz="1100"/>
                    </a:p>
                  </a:txBody>
                  <a:tcPr marL="65828" marR="65828" marT="32914" marB="329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300" kern="1200" dirty="0" smtClean="0">
                        <a:solidFill>
                          <a:schemeClr val="dk1"/>
                        </a:solidFill>
                        <a:effectLst/>
                        <a:latin typeface="+mn-lt"/>
                        <a:ea typeface="+mn-ea"/>
                        <a:cs typeface="+mn-cs"/>
                      </a:endParaRPr>
                    </a:p>
                  </a:txBody>
                  <a:tcPr marL="65828" marR="65828" marT="32914" marB="32914"/>
                </a:tc>
                <a:tc>
                  <a:txBody>
                    <a:bodyPr/>
                    <a:lstStyle/>
                    <a:p>
                      <a:endParaRPr lang="en-US" sz="1100"/>
                    </a:p>
                  </a:txBody>
                  <a:tcPr marL="65828" marR="65828" marT="32914" marB="32914"/>
                </a:tc>
                <a:tc>
                  <a:txBody>
                    <a:bodyPr/>
                    <a:lstStyle/>
                    <a:p>
                      <a:endParaRPr lang="en-US" sz="1100" dirty="0"/>
                    </a:p>
                  </a:txBody>
                  <a:tcPr marL="65828" marR="65828" marT="32914" marB="32914"/>
                </a:tc>
                <a:tc>
                  <a:txBody>
                    <a:bodyPr/>
                    <a:lstStyle/>
                    <a:p>
                      <a:endParaRPr lang="en-US" sz="1100" dirty="0"/>
                    </a:p>
                  </a:txBody>
                  <a:tcPr marL="65828" marR="65828" marT="32914" marB="32914"/>
                </a:tc>
                <a:extLst>
                  <a:ext uri="{0D108BD9-81ED-4DB2-BD59-A6C34878D82A}">
                    <a16:rowId xmlns:a16="http://schemas.microsoft.com/office/drawing/2014/main" val="4103090982"/>
                  </a:ext>
                </a:extLst>
              </a:tr>
              <a:tr h="333356">
                <a:tc>
                  <a:txBody>
                    <a:bodyPr/>
                    <a:lstStyle/>
                    <a:p>
                      <a:r>
                        <a:rPr lang="en-US" sz="1100" dirty="0" smtClean="0"/>
                        <a:t>9</a:t>
                      </a:r>
                      <a:endParaRPr lang="en-US" sz="1100" dirty="0"/>
                    </a:p>
                  </a:txBody>
                  <a:tcPr marL="65828" marR="65828" marT="32914" marB="32914"/>
                </a:tc>
                <a:tc>
                  <a:txBody>
                    <a:bodyPr/>
                    <a:lstStyle/>
                    <a:p>
                      <a:endParaRPr lang="en-US" sz="1100" dirty="0"/>
                    </a:p>
                  </a:txBody>
                  <a:tcPr marL="65828" marR="65828" marT="32914" marB="32914"/>
                </a:tc>
                <a:tc>
                  <a:txBody>
                    <a:bodyPr/>
                    <a:lstStyle/>
                    <a:p>
                      <a:endParaRPr lang="en-US" sz="1100"/>
                    </a:p>
                  </a:txBody>
                  <a:tcPr marL="65828" marR="65828" marT="32914" marB="329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300" kern="1200" dirty="0" smtClean="0">
                        <a:solidFill>
                          <a:schemeClr val="dk1"/>
                        </a:solidFill>
                        <a:effectLst/>
                        <a:latin typeface="+mn-lt"/>
                        <a:ea typeface="+mn-ea"/>
                        <a:cs typeface="+mn-cs"/>
                      </a:endParaRPr>
                    </a:p>
                  </a:txBody>
                  <a:tcPr marL="65828" marR="65828" marT="32914" marB="32914"/>
                </a:tc>
                <a:tc>
                  <a:txBody>
                    <a:bodyPr/>
                    <a:lstStyle/>
                    <a:p>
                      <a:endParaRPr lang="en-US" sz="1100"/>
                    </a:p>
                  </a:txBody>
                  <a:tcPr marL="65828" marR="65828" marT="32914" marB="32914"/>
                </a:tc>
                <a:tc>
                  <a:txBody>
                    <a:bodyPr/>
                    <a:lstStyle/>
                    <a:p>
                      <a:endParaRPr lang="en-US" sz="1100" dirty="0"/>
                    </a:p>
                  </a:txBody>
                  <a:tcPr marL="65828" marR="65828" marT="32914" marB="32914"/>
                </a:tc>
                <a:tc>
                  <a:txBody>
                    <a:bodyPr/>
                    <a:lstStyle/>
                    <a:p>
                      <a:endParaRPr lang="en-US" sz="1100" dirty="0"/>
                    </a:p>
                  </a:txBody>
                  <a:tcPr marL="65828" marR="65828" marT="32914" marB="32914"/>
                </a:tc>
                <a:extLst>
                  <a:ext uri="{0D108BD9-81ED-4DB2-BD59-A6C34878D82A}">
                    <a16:rowId xmlns:a16="http://schemas.microsoft.com/office/drawing/2014/main" val="2883184256"/>
                  </a:ext>
                </a:extLst>
              </a:tr>
              <a:tr h="333356">
                <a:tc>
                  <a:txBody>
                    <a:bodyPr/>
                    <a:lstStyle/>
                    <a:p>
                      <a:r>
                        <a:rPr lang="en-US" sz="1100" dirty="0" smtClean="0"/>
                        <a:t>10</a:t>
                      </a:r>
                      <a:endParaRPr lang="en-US" sz="1100" dirty="0"/>
                    </a:p>
                  </a:txBody>
                  <a:tcPr marL="65828" marR="65828" marT="32914" marB="32914"/>
                </a:tc>
                <a:tc>
                  <a:txBody>
                    <a:bodyPr/>
                    <a:lstStyle/>
                    <a:p>
                      <a:r>
                        <a:rPr lang="en-US" sz="1100" dirty="0" smtClean="0"/>
                        <a:t>Coming </a:t>
                      </a:r>
                      <a:endParaRPr lang="en-US" sz="1100" dirty="0"/>
                    </a:p>
                  </a:txBody>
                  <a:tcPr marL="65828" marR="65828" marT="32914" marB="32914"/>
                </a:tc>
                <a:tc>
                  <a:txBody>
                    <a:bodyPr/>
                    <a:lstStyle/>
                    <a:p>
                      <a:r>
                        <a:rPr lang="en-US" sz="1100" dirty="0" err="1" smtClean="0"/>
                        <a:t>KachaPay</a:t>
                      </a:r>
                      <a:r>
                        <a:rPr lang="en-US" sz="1100" dirty="0" smtClean="0"/>
                        <a:t>, </a:t>
                      </a:r>
                      <a:r>
                        <a:rPr lang="en-US" sz="1100" dirty="0" err="1" smtClean="0"/>
                        <a:t>Guzogo</a:t>
                      </a:r>
                      <a:endParaRPr lang="en-US" sz="1100" dirty="0"/>
                    </a:p>
                  </a:txBody>
                  <a:tcPr marL="65828" marR="65828" marT="32914" marB="329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300" kern="1200" dirty="0" smtClean="0">
                        <a:solidFill>
                          <a:schemeClr val="dk1"/>
                        </a:solidFill>
                        <a:effectLst/>
                        <a:latin typeface="+mn-lt"/>
                        <a:ea typeface="+mn-ea"/>
                        <a:cs typeface="+mn-cs"/>
                      </a:endParaRPr>
                    </a:p>
                  </a:txBody>
                  <a:tcPr marL="65828" marR="65828" marT="32914" marB="32914"/>
                </a:tc>
                <a:tc>
                  <a:txBody>
                    <a:bodyPr/>
                    <a:lstStyle/>
                    <a:p>
                      <a:endParaRPr lang="en-US" sz="1100"/>
                    </a:p>
                  </a:txBody>
                  <a:tcPr marL="65828" marR="65828" marT="32914" marB="32914"/>
                </a:tc>
                <a:tc>
                  <a:txBody>
                    <a:bodyPr/>
                    <a:lstStyle/>
                    <a:p>
                      <a:endParaRPr lang="en-US" sz="1100" dirty="0"/>
                    </a:p>
                  </a:txBody>
                  <a:tcPr marL="65828" marR="65828" marT="32914" marB="32914"/>
                </a:tc>
                <a:tc>
                  <a:txBody>
                    <a:bodyPr/>
                    <a:lstStyle/>
                    <a:p>
                      <a:endParaRPr lang="en-US" sz="1100" dirty="0"/>
                    </a:p>
                  </a:txBody>
                  <a:tcPr marL="65828" marR="65828" marT="32914" marB="32914"/>
                </a:tc>
                <a:extLst>
                  <a:ext uri="{0D108BD9-81ED-4DB2-BD59-A6C34878D82A}">
                    <a16:rowId xmlns:a16="http://schemas.microsoft.com/office/drawing/2014/main" val="2829091822"/>
                  </a:ext>
                </a:extLst>
              </a:tr>
            </a:tbl>
          </a:graphicData>
        </a:graphic>
      </p:graphicFrame>
    </p:spTree>
    <p:extLst>
      <p:ext uri="{BB962C8B-B14F-4D97-AF65-F5344CB8AC3E}">
        <p14:creationId xmlns:p14="http://schemas.microsoft.com/office/powerpoint/2010/main" val="2479467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Licensing and Authorization of Payment Instrument Issuers Directive No ONPS/01/2020</a:t>
            </a:r>
            <a:endParaRPr lang="en-US" sz="2800" b="1" dirty="0"/>
          </a:p>
        </p:txBody>
      </p:sp>
      <p:sp>
        <p:nvSpPr>
          <p:cNvPr id="3" name="Content Placeholder 2"/>
          <p:cNvSpPr>
            <a:spLocks noGrp="1"/>
          </p:cNvSpPr>
          <p:nvPr>
            <p:ph idx="1"/>
          </p:nvPr>
        </p:nvSpPr>
        <p:spPr/>
        <p:txBody>
          <a:bodyPr/>
          <a:lstStyle/>
          <a:p>
            <a:r>
              <a:rPr lang="en-US" dirty="0" smtClean="0"/>
              <a:t>In accordance with National Payment System Proclamation No 718/2011.</a:t>
            </a:r>
          </a:p>
          <a:p>
            <a:r>
              <a:rPr lang="en-US" dirty="0" smtClean="0"/>
              <a:t>Define: Electronic Money float-  Electronic many issued- cash deposit in bank/government security.</a:t>
            </a:r>
          </a:p>
          <a:p>
            <a:r>
              <a:rPr lang="en-US" dirty="0" smtClean="0"/>
              <a:t>Over the counter transaction- sender/receiver not use his own electronic account instead agent/branch who execute transaction on behalf.</a:t>
            </a:r>
          </a:p>
          <a:p>
            <a:endParaRPr lang="en-US" dirty="0" smtClean="0"/>
          </a:p>
          <a:p>
            <a:endParaRPr lang="en-US" dirty="0"/>
          </a:p>
        </p:txBody>
      </p:sp>
    </p:spTree>
    <p:extLst>
      <p:ext uri="{BB962C8B-B14F-4D97-AF65-F5344CB8AC3E}">
        <p14:creationId xmlns:p14="http://schemas.microsoft.com/office/powerpoint/2010/main" val="3427345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Requirement for Authorization &amp; Licensing</a:t>
            </a:r>
            <a:endParaRPr lang="en-US" dirty="0"/>
          </a:p>
        </p:txBody>
      </p:sp>
      <p:sp>
        <p:nvSpPr>
          <p:cNvPr id="3" name="Content Placeholder 2"/>
          <p:cNvSpPr>
            <a:spLocks noGrp="1"/>
          </p:cNvSpPr>
          <p:nvPr>
            <p:ph idx="1"/>
          </p:nvPr>
        </p:nvSpPr>
        <p:spPr/>
        <p:txBody>
          <a:bodyPr>
            <a:normAutofit fontScale="70000" lnSpcReduction="20000"/>
          </a:bodyPr>
          <a:lstStyle/>
          <a:p>
            <a:pPr marL="370281" indent="-370281">
              <a:buFont typeface="+mj-lt"/>
              <a:buAutoNum type="arabicPeriod"/>
            </a:pPr>
            <a:r>
              <a:rPr lang="en-US" dirty="0" smtClean="0"/>
              <a:t>Signed Minuets &amp; Attendance of SH/Subscribers</a:t>
            </a:r>
          </a:p>
          <a:p>
            <a:pPr marL="370281" indent="-370281">
              <a:buFont typeface="+mj-lt"/>
              <a:buAutoNum type="arabicPeriod"/>
            </a:pPr>
            <a:r>
              <a:rPr lang="en-US" dirty="0" smtClean="0"/>
              <a:t>Certificate of Registration for Trade Name</a:t>
            </a:r>
          </a:p>
          <a:p>
            <a:pPr marL="370281" indent="-370281">
              <a:buFont typeface="+mj-lt"/>
              <a:buAutoNum type="arabicPeriod"/>
            </a:pPr>
            <a:r>
              <a:rPr lang="en-US" dirty="0" smtClean="0"/>
              <a:t>A list(N,N,A,A) published in News paper/media</a:t>
            </a:r>
          </a:p>
          <a:p>
            <a:pPr marL="370281" indent="-370281">
              <a:buFont typeface="+mj-lt"/>
              <a:buAutoNum type="arabicPeriod"/>
            </a:pPr>
            <a:r>
              <a:rPr lang="en-US" b="1" dirty="0" smtClean="0"/>
              <a:t>Memorandum &amp; Article of Association English &amp; Amharic (get Approval from NBE before Trade Name)</a:t>
            </a:r>
          </a:p>
          <a:p>
            <a:pPr marL="370281" indent="-370281">
              <a:buFont typeface="+mj-lt"/>
              <a:buAutoNum type="arabicPeriod"/>
            </a:pPr>
            <a:r>
              <a:rPr lang="en-US" dirty="0" smtClean="0"/>
              <a:t>Authenticated Certificate/Agreement – Building, equipment, SW, </a:t>
            </a:r>
            <a:r>
              <a:rPr lang="en-US" dirty="0" err="1" smtClean="0"/>
              <a:t>PrS</a:t>
            </a:r>
            <a:endParaRPr lang="en-US" dirty="0" smtClean="0"/>
          </a:p>
          <a:p>
            <a:pPr marL="370281" indent="-370281">
              <a:buFont typeface="+mj-lt"/>
              <a:buAutoNum type="arabicPeriod"/>
            </a:pPr>
            <a:r>
              <a:rPr lang="en-US" dirty="0" smtClean="0"/>
              <a:t>Min paid-up capital of 50Mill in Cash- </a:t>
            </a:r>
            <a:r>
              <a:rPr lang="en-US" dirty="0" err="1" smtClean="0"/>
              <a:t>Dr</a:t>
            </a:r>
            <a:r>
              <a:rPr lang="en-US" dirty="0" smtClean="0"/>
              <a:t> in block bank account</a:t>
            </a:r>
          </a:p>
          <a:p>
            <a:pPr marL="370281" indent="-370281">
              <a:buFont typeface="+mj-lt"/>
              <a:buAutoNum type="arabicPeriod"/>
            </a:pPr>
            <a:r>
              <a:rPr lang="en-US" dirty="0" smtClean="0"/>
              <a:t>Holding limit &lt;20%</a:t>
            </a:r>
          </a:p>
          <a:p>
            <a:pPr marL="370281" indent="-370281">
              <a:buFont typeface="+mj-lt"/>
              <a:buAutoNum type="arabicPeriod"/>
            </a:pPr>
            <a:r>
              <a:rPr lang="en-US" dirty="0" smtClean="0"/>
              <a:t>Min of 10 Shareholders.</a:t>
            </a:r>
          </a:p>
          <a:p>
            <a:pPr marL="370281" indent="-370281">
              <a:buFont typeface="+mj-lt"/>
              <a:buAutoNum type="arabicPeriod"/>
            </a:pPr>
            <a:r>
              <a:rPr lang="en-US" b="1" dirty="0" smtClean="0"/>
              <a:t>Application fee 5000 &amp; Proof of payment</a:t>
            </a:r>
          </a:p>
          <a:p>
            <a:pPr marL="370281" indent="-370281">
              <a:buFont typeface="+mj-lt"/>
              <a:buAutoNum type="arabicPeriod"/>
            </a:pPr>
            <a:r>
              <a:rPr lang="en-US" b="1" dirty="0" smtClean="0"/>
              <a:t>Accompanying  comprehensive documents </a:t>
            </a:r>
            <a:endParaRPr lang="en-US" b="1" dirty="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510917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Accompanying  comprehensive documents </a:t>
            </a:r>
            <a:br>
              <a:rPr lang="en-US" b="1" dirty="0"/>
            </a:br>
            <a:endParaRPr lang="en-US" dirty="0"/>
          </a:p>
        </p:txBody>
      </p:sp>
      <p:sp>
        <p:nvSpPr>
          <p:cNvPr id="3" name="Content Placeholder 2"/>
          <p:cNvSpPr>
            <a:spLocks noGrp="1"/>
          </p:cNvSpPr>
          <p:nvPr>
            <p:ph idx="1"/>
          </p:nvPr>
        </p:nvSpPr>
        <p:spPr>
          <a:xfrm>
            <a:off x="604308" y="925711"/>
            <a:ext cx="6935975" cy="3157703"/>
          </a:xfrm>
        </p:spPr>
        <p:txBody>
          <a:bodyPr>
            <a:normAutofit fontScale="85000" lnSpcReduction="20000"/>
          </a:bodyPr>
          <a:lstStyle/>
          <a:p>
            <a:r>
              <a:rPr lang="en-US" dirty="0" smtClean="0"/>
              <a:t>Gap analysis (domestic &amp; Global)</a:t>
            </a:r>
          </a:p>
          <a:p>
            <a:r>
              <a:rPr lang="en-US" dirty="0" smtClean="0"/>
              <a:t>5year Business plan</a:t>
            </a:r>
          </a:p>
          <a:p>
            <a:r>
              <a:rPr lang="en-US" dirty="0" smtClean="0"/>
              <a:t>Features &amp; Value proposition to be issued product &amp; Service.</a:t>
            </a:r>
          </a:p>
          <a:p>
            <a:r>
              <a:rPr lang="en-US" dirty="0" smtClean="0"/>
              <a:t>Geographic area of the market initially &amp; through time</a:t>
            </a:r>
          </a:p>
          <a:p>
            <a:r>
              <a:rPr lang="en-US" dirty="0" smtClean="0"/>
              <a:t>Initial Agent distribution &amp; expansion plan</a:t>
            </a:r>
          </a:p>
          <a:p>
            <a:r>
              <a:rPr lang="en-US" dirty="0" smtClean="0"/>
              <a:t>Additional source of capital (if any)</a:t>
            </a:r>
          </a:p>
          <a:p>
            <a:r>
              <a:rPr lang="en-US" dirty="0" smtClean="0"/>
              <a:t>Financial &amp; Budget forecast for 5years (BS, IS, CF, Projections)</a:t>
            </a:r>
            <a:endParaRPr lang="en-US" dirty="0"/>
          </a:p>
        </p:txBody>
      </p:sp>
    </p:spTree>
    <p:extLst>
      <p:ext uri="{BB962C8B-B14F-4D97-AF65-F5344CB8AC3E}">
        <p14:creationId xmlns:p14="http://schemas.microsoft.com/office/powerpoint/2010/main" val="3391770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308" y="262856"/>
            <a:ext cx="7954257" cy="954283"/>
          </a:xfrm>
        </p:spPr>
        <p:txBody>
          <a:bodyPr>
            <a:normAutofit/>
          </a:bodyPr>
          <a:lstStyle/>
          <a:p>
            <a:r>
              <a:rPr lang="en-US" sz="3200" dirty="0" smtClean="0"/>
              <a:t>Operational Policy &amp; Procedures – detail on PS</a:t>
            </a:r>
            <a:endParaRPr lang="en-US" sz="3200" dirty="0"/>
          </a:p>
        </p:txBody>
      </p:sp>
      <p:sp>
        <p:nvSpPr>
          <p:cNvPr id="3" name="Content Placeholder 2"/>
          <p:cNvSpPr>
            <a:spLocks noGrp="1"/>
          </p:cNvSpPr>
          <p:nvPr>
            <p:ph idx="1"/>
          </p:nvPr>
        </p:nvSpPr>
        <p:spPr>
          <a:xfrm>
            <a:off x="503237" y="1020763"/>
            <a:ext cx="7671329" cy="3916362"/>
          </a:xfrm>
        </p:spPr>
        <p:txBody>
          <a:bodyPr>
            <a:normAutofit fontScale="77500" lnSpcReduction="20000"/>
          </a:bodyPr>
          <a:lstStyle/>
          <a:p>
            <a:r>
              <a:rPr lang="en-US" dirty="0" smtClean="0"/>
              <a:t>How Product/Service fit in to process/system</a:t>
            </a:r>
          </a:p>
          <a:p>
            <a:r>
              <a:rPr lang="en-US" dirty="0" smtClean="0"/>
              <a:t>Pricing &amp; fees – Sustainability &amp;Affordability</a:t>
            </a:r>
          </a:p>
          <a:p>
            <a:r>
              <a:rPr lang="en-US" dirty="0" smtClean="0"/>
              <a:t>Effective </a:t>
            </a:r>
            <a:r>
              <a:rPr lang="en-US" dirty="0" err="1" smtClean="0"/>
              <a:t>Adm</a:t>
            </a:r>
            <a:r>
              <a:rPr lang="en-US" dirty="0" smtClean="0"/>
              <a:t> &amp; </a:t>
            </a:r>
            <a:r>
              <a:rPr lang="en-US" dirty="0" err="1" smtClean="0"/>
              <a:t>Mgt</a:t>
            </a:r>
            <a:r>
              <a:rPr lang="en-US" dirty="0" smtClean="0"/>
              <a:t> function</a:t>
            </a:r>
          </a:p>
          <a:p>
            <a:r>
              <a:rPr lang="en-US" dirty="0" smtClean="0"/>
              <a:t>Accounting process, procedure &amp; reporting</a:t>
            </a:r>
          </a:p>
          <a:p>
            <a:r>
              <a:rPr lang="en-US" b="1" dirty="0" smtClean="0"/>
              <a:t>Process flow diagram</a:t>
            </a:r>
          </a:p>
          <a:p>
            <a:r>
              <a:rPr lang="en-US" b="1" dirty="0" smtClean="0"/>
              <a:t>Transaction Authentication – two factor –international standard</a:t>
            </a:r>
          </a:p>
          <a:p>
            <a:r>
              <a:rPr lang="en-US" dirty="0" smtClean="0"/>
              <a:t>Policy &amp; Procedural manual</a:t>
            </a:r>
          </a:p>
          <a:p>
            <a:r>
              <a:rPr lang="en-US" dirty="0" smtClean="0"/>
              <a:t>Procedure to safeguard fund of use</a:t>
            </a:r>
          </a:p>
          <a:p>
            <a:r>
              <a:rPr lang="en-US" dirty="0" smtClean="0"/>
              <a:t>Internal control System</a:t>
            </a:r>
          </a:p>
          <a:p>
            <a:r>
              <a:rPr lang="en-US" dirty="0" smtClean="0"/>
              <a:t>Terms and condition for merchant, users &amp; 3</a:t>
            </a:r>
            <a:r>
              <a:rPr lang="en-US" baseline="30000" dirty="0" smtClean="0"/>
              <a:t>rd</a:t>
            </a:r>
            <a:r>
              <a:rPr lang="en-US" dirty="0" smtClean="0"/>
              <a:t> party</a:t>
            </a:r>
          </a:p>
          <a:p>
            <a:r>
              <a:rPr lang="en-US" dirty="0" smtClean="0"/>
              <a:t>Risk </a:t>
            </a:r>
            <a:r>
              <a:rPr lang="en-US" dirty="0" err="1" smtClean="0"/>
              <a:t>mgt</a:t>
            </a:r>
            <a:r>
              <a:rPr lang="en-US" dirty="0" smtClean="0"/>
              <a:t> FW, Policy of KYC, Anti-Money</a:t>
            </a:r>
          </a:p>
          <a:p>
            <a:r>
              <a:rPr lang="en-US" dirty="0" smtClean="0"/>
              <a:t>Customer protection policy ( detail….)</a:t>
            </a:r>
          </a:p>
          <a:p>
            <a:endParaRPr lang="en-US" dirty="0"/>
          </a:p>
        </p:txBody>
      </p:sp>
    </p:spTree>
    <p:extLst>
      <p:ext uri="{BB962C8B-B14F-4D97-AF65-F5344CB8AC3E}">
        <p14:creationId xmlns:p14="http://schemas.microsoft.com/office/powerpoint/2010/main" val="3440622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condition Documents</a:t>
            </a:r>
            <a:endParaRPr lang="en-US" dirty="0"/>
          </a:p>
        </p:txBody>
      </p:sp>
      <p:sp>
        <p:nvSpPr>
          <p:cNvPr id="3" name="Content Placeholder 2"/>
          <p:cNvSpPr>
            <a:spLocks noGrp="1"/>
          </p:cNvSpPr>
          <p:nvPr>
            <p:ph idx="1"/>
          </p:nvPr>
        </p:nvSpPr>
        <p:spPr>
          <a:xfrm>
            <a:off x="438944" y="1069710"/>
            <a:ext cx="7735622" cy="3456251"/>
          </a:xfrm>
        </p:spPr>
        <p:txBody>
          <a:bodyPr>
            <a:normAutofit fontScale="77500" lnSpcReduction="20000"/>
          </a:bodyPr>
          <a:lstStyle/>
          <a:p>
            <a:r>
              <a:rPr lang="en-US" b="1" dirty="0" smtClean="0"/>
              <a:t>Capability</a:t>
            </a:r>
            <a:r>
              <a:rPr lang="en-US" dirty="0" smtClean="0"/>
              <a:t> to mention &amp; identify electronic money act</a:t>
            </a:r>
          </a:p>
          <a:p>
            <a:r>
              <a:rPr lang="en-US" dirty="0" err="1" smtClean="0"/>
              <a:t>Txn</a:t>
            </a:r>
            <a:r>
              <a:rPr lang="en-US" dirty="0" smtClean="0"/>
              <a:t> processing &amp; </a:t>
            </a:r>
            <a:r>
              <a:rPr lang="en-US" b="1" dirty="0" smtClean="0"/>
              <a:t>Data flow </a:t>
            </a:r>
            <a:r>
              <a:rPr lang="en-US" dirty="0" smtClean="0"/>
              <a:t>and Timing</a:t>
            </a:r>
          </a:p>
          <a:p>
            <a:r>
              <a:rPr lang="en-US" b="1" dirty="0" smtClean="0"/>
              <a:t>Dependability</a:t>
            </a:r>
            <a:r>
              <a:rPr lang="en-US" dirty="0" smtClean="0"/>
              <a:t> of core system</a:t>
            </a:r>
          </a:p>
          <a:p>
            <a:r>
              <a:rPr lang="en-US" b="1" dirty="0" smtClean="0"/>
              <a:t>NW infrastructure </a:t>
            </a:r>
            <a:r>
              <a:rPr lang="en-US" dirty="0" smtClean="0"/>
              <a:t>and </a:t>
            </a:r>
            <a:r>
              <a:rPr lang="en-US" b="1" dirty="0" smtClean="0"/>
              <a:t>Security</a:t>
            </a:r>
          </a:p>
          <a:p>
            <a:r>
              <a:rPr lang="en-US" dirty="0" smtClean="0"/>
              <a:t>Capability to be linked with </a:t>
            </a:r>
            <a:r>
              <a:rPr lang="en-US" b="1" dirty="0" err="1" smtClean="0"/>
              <a:t>Ckpoint</a:t>
            </a:r>
            <a:r>
              <a:rPr lang="en-US" dirty="0" smtClean="0"/>
              <a:t> &amp; </a:t>
            </a:r>
            <a:r>
              <a:rPr lang="en-US" b="1" dirty="0" smtClean="0"/>
              <a:t>Interoperability</a:t>
            </a:r>
          </a:p>
          <a:p>
            <a:r>
              <a:rPr lang="en-US" b="1" dirty="0" smtClean="0">
                <a:solidFill>
                  <a:srgbClr val="FF0000"/>
                </a:solidFill>
              </a:rPr>
              <a:t>Security policy and procedure</a:t>
            </a:r>
          </a:p>
          <a:p>
            <a:r>
              <a:rPr lang="en-US" b="1" dirty="0" smtClean="0"/>
              <a:t>Data management- </a:t>
            </a:r>
            <a:r>
              <a:rPr lang="en-US" dirty="0" smtClean="0"/>
              <a:t>archiving, retrieval &amp; destruction</a:t>
            </a:r>
          </a:p>
          <a:p>
            <a:r>
              <a:rPr lang="en-US" dirty="0" smtClean="0">
                <a:solidFill>
                  <a:srgbClr val="FF0000"/>
                </a:solidFill>
              </a:rPr>
              <a:t>Business continuity &amp; disaster recovery arrangement</a:t>
            </a:r>
          </a:p>
          <a:p>
            <a:r>
              <a:rPr lang="en-US" dirty="0" smtClean="0"/>
              <a:t>Audit Log file generation </a:t>
            </a:r>
          </a:p>
          <a:p>
            <a:r>
              <a:rPr lang="en-US" dirty="0" smtClean="0"/>
              <a:t>Any adopted industry standard</a:t>
            </a:r>
          </a:p>
          <a:p>
            <a:pPr marL="0"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738364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Permitted Product and Services</a:t>
            </a:r>
            <a:endParaRPr lang="en-US" dirty="0"/>
          </a:p>
        </p:txBody>
      </p:sp>
      <p:sp>
        <p:nvSpPr>
          <p:cNvPr id="3" name="Content Placeholder 2"/>
          <p:cNvSpPr>
            <a:spLocks noGrp="1"/>
          </p:cNvSpPr>
          <p:nvPr>
            <p:ph idx="1"/>
          </p:nvPr>
        </p:nvSpPr>
        <p:spPr>
          <a:xfrm>
            <a:off x="455603" y="1005550"/>
            <a:ext cx="7570258" cy="1683081"/>
          </a:xfrm>
        </p:spPr>
        <p:txBody>
          <a:bodyPr>
            <a:normAutofit fontScale="40000" lnSpcReduction="20000"/>
          </a:bodyPr>
          <a:lstStyle/>
          <a:p>
            <a:pPr marL="0" indent="0">
              <a:buNone/>
            </a:pPr>
            <a:r>
              <a:rPr lang="en-US" sz="6200" b="1" dirty="0" smtClean="0"/>
              <a:t>Approved</a:t>
            </a:r>
            <a:r>
              <a:rPr lang="en-US" dirty="0" smtClean="0"/>
              <a:t> </a:t>
            </a:r>
          </a:p>
          <a:p>
            <a:pPr lvl="1">
              <a:buFont typeface="Wingdings" panose="05000000000000000000" pitchFamily="2" charset="2"/>
              <a:buChar char="§"/>
            </a:pPr>
            <a:r>
              <a:rPr lang="en-US" sz="4200" dirty="0" smtClean="0"/>
              <a:t>Cash in and out</a:t>
            </a:r>
          </a:p>
          <a:p>
            <a:pPr lvl="1">
              <a:buFont typeface="Wingdings" panose="05000000000000000000" pitchFamily="2" charset="2"/>
              <a:buChar char="§"/>
            </a:pPr>
            <a:r>
              <a:rPr lang="en-US" sz="4200" dirty="0" smtClean="0"/>
              <a:t>Local Money transfer, load to card or bank account</a:t>
            </a:r>
          </a:p>
          <a:p>
            <a:pPr lvl="1">
              <a:buFont typeface="Wingdings" panose="05000000000000000000" pitchFamily="2" charset="2"/>
              <a:buChar char="§"/>
            </a:pPr>
            <a:r>
              <a:rPr lang="en-US" sz="4200" dirty="0" smtClean="0"/>
              <a:t>Domestic payment from merchant, bill payment</a:t>
            </a:r>
          </a:p>
          <a:p>
            <a:pPr lvl="1">
              <a:buFont typeface="Wingdings" panose="05000000000000000000" pitchFamily="2" charset="2"/>
              <a:buChar char="§"/>
            </a:pPr>
            <a:r>
              <a:rPr lang="en-US" sz="4200" dirty="0" smtClean="0"/>
              <a:t>Over the counter transaction</a:t>
            </a:r>
          </a:p>
          <a:p>
            <a:pPr lvl="1">
              <a:buFont typeface="Wingdings" panose="05000000000000000000" pitchFamily="2" charset="2"/>
              <a:buChar char="§"/>
            </a:pPr>
            <a:r>
              <a:rPr lang="en-US" sz="4200" dirty="0" smtClean="0"/>
              <a:t>Inward international remittances</a:t>
            </a:r>
          </a:p>
        </p:txBody>
      </p:sp>
      <p:sp>
        <p:nvSpPr>
          <p:cNvPr id="4" name="Rectangle 3"/>
          <p:cNvSpPr/>
          <p:nvPr/>
        </p:nvSpPr>
        <p:spPr>
          <a:xfrm>
            <a:off x="604308" y="2843075"/>
            <a:ext cx="5269629" cy="1631216"/>
          </a:xfrm>
          <a:prstGeom prst="rect">
            <a:avLst/>
          </a:prstGeom>
        </p:spPr>
        <p:txBody>
          <a:bodyPr wrap="square">
            <a:spAutoFit/>
          </a:bodyPr>
          <a:lstStyle/>
          <a:p>
            <a:r>
              <a:rPr lang="en-US" sz="2000" b="1" dirty="0"/>
              <a:t>With written approval of NBE</a:t>
            </a:r>
          </a:p>
          <a:p>
            <a:pPr marL="677545" lvl="1" indent="-285750">
              <a:buFont typeface="Arial" panose="020B0604020202020204" pitchFamily="34" charset="0"/>
              <a:buChar char="•"/>
            </a:pPr>
            <a:r>
              <a:rPr lang="en-US" sz="2000" dirty="0"/>
              <a:t>Micro –saving products</a:t>
            </a:r>
          </a:p>
          <a:p>
            <a:pPr marL="677545" lvl="1" indent="-285750">
              <a:buFont typeface="Arial" panose="020B0604020202020204" pitchFamily="34" charset="0"/>
              <a:buChar char="•"/>
            </a:pPr>
            <a:r>
              <a:rPr lang="en-US" sz="2000" dirty="0"/>
              <a:t>Micro credit products</a:t>
            </a:r>
          </a:p>
          <a:p>
            <a:pPr marL="677545" lvl="1" indent="-285750">
              <a:buFont typeface="Arial" panose="020B0604020202020204" pitchFamily="34" charset="0"/>
              <a:buChar char="•"/>
            </a:pPr>
            <a:r>
              <a:rPr lang="en-US" sz="2000" dirty="0"/>
              <a:t>Micro insurance products </a:t>
            </a:r>
          </a:p>
          <a:p>
            <a:pPr marL="677545" lvl="1" indent="-285750">
              <a:buFont typeface="Arial" panose="020B0604020202020204" pitchFamily="34" charset="0"/>
              <a:buChar char="•"/>
            </a:pPr>
            <a:r>
              <a:rPr lang="en-US" sz="2000" dirty="0" smtClean="0"/>
              <a:t>Pension </a:t>
            </a:r>
            <a:r>
              <a:rPr lang="en-US" sz="2000" dirty="0"/>
              <a:t>products </a:t>
            </a:r>
          </a:p>
        </p:txBody>
      </p:sp>
    </p:spTree>
    <p:extLst>
      <p:ext uri="{BB962C8B-B14F-4D97-AF65-F5344CB8AC3E}">
        <p14:creationId xmlns:p14="http://schemas.microsoft.com/office/powerpoint/2010/main" val="490551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As </a:t>
            </a:r>
            <a:r>
              <a:rPr lang="en-US" dirty="0" err="1"/>
              <a:t>Shega</a:t>
            </a:r>
            <a:r>
              <a:rPr lang="en-US" dirty="0"/>
              <a:t> continue to unravel the fast changing tech and startup ecosystem, we are releasing the Ethiopian Fintech Map. </a:t>
            </a:r>
          </a:p>
          <a:p>
            <a:r>
              <a:rPr lang="en-US" dirty="0" smtClean="0"/>
              <a:t>With </a:t>
            </a:r>
            <a:r>
              <a:rPr lang="en-US" dirty="0"/>
              <a:t>the new regulation that allows </a:t>
            </a:r>
            <a:r>
              <a:rPr lang="en-US" dirty="0" err="1"/>
              <a:t>telecos</a:t>
            </a:r>
            <a:r>
              <a:rPr lang="en-US" dirty="0"/>
              <a:t> and non-financial companies to engage in digital finance service, the upcoming payment system operator directive, </a:t>
            </a:r>
            <a:r>
              <a:rPr lang="en-US" dirty="0" err="1"/>
              <a:t>fintech</a:t>
            </a:r>
            <a:r>
              <a:rPr lang="en-US" dirty="0"/>
              <a:t> platforms being allowed to connect to national switch for first time, and with many new players that are expected to join the scene, it will be interesting watch how Fintech ecosystem will evolve.</a:t>
            </a:r>
          </a:p>
          <a:p>
            <a:endParaRPr lang="en-US" dirty="0"/>
          </a:p>
        </p:txBody>
      </p:sp>
    </p:spTree>
    <p:extLst>
      <p:ext uri="{BB962C8B-B14F-4D97-AF65-F5344CB8AC3E}">
        <p14:creationId xmlns:p14="http://schemas.microsoft.com/office/powerpoint/2010/main" val="27211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24775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himeG\Desktop\psd\final1 - Massk.jpg"/>
          <p:cNvPicPr>
            <a:picLocks noChangeAspect="1" noChangeArrowheads="1"/>
          </p:cNvPicPr>
          <p:nvPr/>
        </p:nvPicPr>
        <p:blipFill>
          <a:blip r:embed="rId2" cstate="print"/>
          <a:srcRect/>
          <a:stretch>
            <a:fillRect/>
          </a:stretch>
        </p:blipFill>
        <p:spPr bwMode="auto">
          <a:xfrm>
            <a:off x="18024" y="6857"/>
            <a:ext cx="8759969" cy="4937125"/>
          </a:xfrm>
          <a:prstGeom prst="rect">
            <a:avLst/>
          </a:prstGeom>
          <a:noFill/>
        </p:spPr>
      </p:pic>
      <p:sp>
        <p:nvSpPr>
          <p:cNvPr id="2" name="Title 1"/>
          <p:cNvSpPr>
            <a:spLocks noGrp="1"/>
          </p:cNvSpPr>
          <p:nvPr>
            <p:ph type="ctrTitle"/>
          </p:nvPr>
        </p:nvSpPr>
        <p:spPr>
          <a:xfrm>
            <a:off x="947164" y="370284"/>
            <a:ext cx="6733690" cy="1049139"/>
          </a:xfrm>
        </p:spPr>
        <p:txBody>
          <a:bodyPr>
            <a:noAutofit/>
          </a:bodyPr>
          <a:lstStyle/>
          <a:p>
            <a:r>
              <a:rPr lang="en-US" sz="2880" b="1" dirty="0"/>
              <a:t>State of Electronic Transaction in Ethiopia</a:t>
            </a:r>
          </a:p>
        </p:txBody>
      </p:sp>
      <p:sp>
        <p:nvSpPr>
          <p:cNvPr id="3" name="Subtitle 2"/>
          <p:cNvSpPr>
            <a:spLocks noGrp="1"/>
          </p:cNvSpPr>
          <p:nvPr>
            <p:ph type="subTitle" idx="1"/>
          </p:nvPr>
        </p:nvSpPr>
        <p:spPr>
          <a:xfrm>
            <a:off x="579438" y="1173162"/>
            <a:ext cx="7543800" cy="3301702"/>
          </a:xfrm>
        </p:spPr>
        <p:txBody>
          <a:bodyPr>
            <a:normAutofit fontScale="77500" lnSpcReduction="20000"/>
          </a:bodyPr>
          <a:lstStyle/>
          <a:p>
            <a:pPr marL="246854" indent="-246854" algn="l">
              <a:buFont typeface="Arial" panose="020B0604020202020204" pitchFamily="34" charset="0"/>
              <a:buChar char="•"/>
            </a:pPr>
            <a:r>
              <a:rPr lang="en-US" dirty="0" smtClean="0">
                <a:solidFill>
                  <a:schemeClr val="tx1"/>
                </a:solidFill>
              </a:rPr>
              <a:t>To manage the current Economy need ICT take us a reforming tool</a:t>
            </a:r>
          </a:p>
          <a:p>
            <a:pPr marL="246854" indent="-246854" algn="l">
              <a:buFont typeface="Arial" panose="020B0604020202020204" pitchFamily="34" charset="0"/>
              <a:buChar char="•"/>
            </a:pPr>
            <a:r>
              <a:rPr lang="en-US" b="1" dirty="0">
                <a:solidFill>
                  <a:schemeClr val="tx1"/>
                </a:solidFill>
              </a:rPr>
              <a:t>Digital Transformation strategy </a:t>
            </a:r>
            <a:r>
              <a:rPr lang="en-US" dirty="0" smtClean="0">
                <a:solidFill>
                  <a:schemeClr val="tx1"/>
                </a:solidFill>
              </a:rPr>
              <a:t>was developed by </a:t>
            </a:r>
            <a:r>
              <a:rPr lang="en-US" dirty="0" err="1" smtClean="0">
                <a:solidFill>
                  <a:schemeClr val="tx1"/>
                </a:solidFill>
              </a:rPr>
              <a:t>MinT</a:t>
            </a:r>
            <a:r>
              <a:rPr lang="en-US" dirty="0" smtClean="0">
                <a:solidFill>
                  <a:schemeClr val="tx1"/>
                </a:solidFill>
              </a:rPr>
              <a:t> </a:t>
            </a:r>
            <a:r>
              <a:rPr lang="en-US" dirty="0">
                <a:solidFill>
                  <a:schemeClr val="tx1"/>
                </a:solidFill>
              </a:rPr>
              <a:t>– in the way for approval (send to </a:t>
            </a:r>
            <a:r>
              <a:rPr lang="en-US" dirty="0" smtClean="0">
                <a:solidFill>
                  <a:schemeClr val="tx1"/>
                </a:solidFill>
              </a:rPr>
              <a:t>ministers office)</a:t>
            </a:r>
          </a:p>
          <a:p>
            <a:pPr marL="246854" indent="-246854" algn="l">
              <a:buFont typeface="Arial" panose="020B0604020202020204" pitchFamily="34" charset="0"/>
              <a:buChar char="•"/>
            </a:pPr>
            <a:r>
              <a:rPr lang="en-US" dirty="0" smtClean="0">
                <a:solidFill>
                  <a:schemeClr val="tx1"/>
                </a:solidFill>
              </a:rPr>
              <a:t>The document It identify and incorporate 4 </a:t>
            </a:r>
            <a:r>
              <a:rPr lang="en-US" dirty="0">
                <a:solidFill>
                  <a:schemeClr val="tx1"/>
                </a:solidFill>
              </a:rPr>
              <a:t>important </a:t>
            </a:r>
            <a:r>
              <a:rPr lang="en-US" dirty="0" smtClean="0">
                <a:solidFill>
                  <a:schemeClr val="tx1"/>
                </a:solidFill>
              </a:rPr>
              <a:t>pillars: </a:t>
            </a:r>
            <a:endParaRPr lang="en-US" dirty="0">
              <a:solidFill>
                <a:schemeClr val="tx1"/>
              </a:solidFill>
            </a:endParaRPr>
          </a:p>
          <a:p>
            <a:pPr marL="658277" lvl="1" indent="-329138" algn="l">
              <a:buFont typeface="+mj-lt"/>
              <a:buAutoNum type="arabicPeriod"/>
            </a:pPr>
            <a:r>
              <a:rPr lang="en-US" dirty="0" smtClean="0">
                <a:solidFill>
                  <a:schemeClr val="tx1"/>
                </a:solidFill>
              </a:rPr>
              <a:t>Infrastructure </a:t>
            </a:r>
            <a:endParaRPr lang="en-US" dirty="0">
              <a:solidFill>
                <a:schemeClr val="tx1"/>
              </a:solidFill>
            </a:endParaRPr>
          </a:p>
          <a:p>
            <a:pPr marL="658277" lvl="1" indent="-329138" algn="l">
              <a:buFont typeface="+mj-lt"/>
              <a:buAutoNum type="arabicPeriod"/>
            </a:pPr>
            <a:r>
              <a:rPr lang="en-US" dirty="0">
                <a:solidFill>
                  <a:schemeClr val="tx1"/>
                </a:solidFill>
              </a:rPr>
              <a:t>Power (Creating possible environment)</a:t>
            </a:r>
          </a:p>
          <a:p>
            <a:pPr marL="658277" lvl="1" indent="-329138" algn="l">
              <a:buFont typeface="+mj-lt"/>
              <a:buAutoNum type="arabicPeriod"/>
            </a:pPr>
            <a:r>
              <a:rPr lang="en-US" dirty="0">
                <a:solidFill>
                  <a:schemeClr val="tx1"/>
                </a:solidFill>
              </a:rPr>
              <a:t>Applications (E-commerce, Fin Tech </a:t>
            </a:r>
            <a:r>
              <a:rPr lang="en-US" dirty="0" smtClean="0">
                <a:solidFill>
                  <a:schemeClr val="tx1"/>
                </a:solidFill>
              </a:rPr>
              <a:t>…), </a:t>
            </a:r>
            <a:endParaRPr lang="en-US" dirty="0">
              <a:solidFill>
                <a:schemeClr val="tx1"/>
              </a:solidFill>
            </a:endParaRPr>
          </a:p>
          <a:p>
            <a:pPr marL="658277" lvl="1" indent="-329138" algn="l">
              <a:buFont typeface="+mj-lt"/>
              <a:buAutoNum type="arabicPeriod"/>
            </a:pPr>
            <a:r>
              <a:rPr lang="en-US" dirty="0">
                <a:solidFill>
                  <a:schemeClr val="tx1"/>
                </a:solidFill>
              </a:rPr>
              <a:t>Ecosystem (Finance, Human development, Policy &amp; legal framework- Electronic transaction proclamation- approved, Personal data protection proclamation)</a:t>
            </a:r>
          </a:p>
          <a:p>
            <a:pPr marL="246854" indent="-246854" algn="l">
              <a:buFont typeface="Arial" panose="020B0604020202020204" pitchFamily="34" charset="0"/>
              <a:buChar char="•"/>
            </a:pPr>
            <a:endParaRPr lang="en-US" dirty="0"/>
          </a:p>
        </p:txBody>
      </p:sp>
    </p:spTree>
    <p:extLst>
      <p:ext uri="{BB962C8B-B14F-4D97-AF65-F5344CB8AC3E}">
        <p14:creationId xmlns:p14="http://schemas.microsoft.com/office/powerpoint/2010/main" val="4058221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ShimeG\Desktop\psd\final1 - Massk.jpg"/>
          <p:cNvPicPr>
            <a:picLocks noChangeAspect="1" noChangeArrowheads="1"/>
          </p:cNvPicPr>
          <p:nvPr/>
        </p:nvPicPr>
        <p:blipFill>
          <a:blip r:embed="rId2" cstate="print"/>
          <a:srcRect/>
          <a:stretch>
            <a:fillRect/>
          </a:stretch>
        </p:blipFill>
        <p:spPr bwMode="auto">
          <a:xfrm>
            <a:off x="18024" y="6857"/>
            <a:ext cx="8759969" cy="4937125"/>
          </a:xfrm>
          <a:prstGeom prst="rect">
            <a:avLst/>
          </a:prstGeom>
          <a:noFill/>
        </p:spPr>
      </p:pic>
      <p:sp>
        <p:nvSpPr>
          <p:cNvPr id="4" name="Date Placeholder 3"/>
          <p:cNvSpPr>
            <a:spLocks noGrp="1"/>
          </p:cNvSpPr>
          <p:nvPr>
            <p:ph type="dt" sz="half" idx="10"/>
          </p:nvPr>
        </p:nvSpPr>
        <p:spPr/>
        <p:txBody>
          <a:bodyPr/>
          <a:lstStyle/>
          <a:p>
            <a:fld id="{F8972C47-5F75-408B-9C9B-22A9E74400C8}" type="datetime1">
              <a:rPr lang="en-US" smtClean="0"/>
              <a:t>6/18/2020</a:t>
            </a:fld>
            <a:endParaRPr lang="en-US"/>
          </a:p>
        </p:txBody>
      </p:sp>
      <p:sp>
        <p:nvSpPr>
          <p:cNvPr id="6" name="Slide Number Placeholder 5"/>
          <p:cNvSpPr>
            <a:spLocks noGrp="1"/>
          </p:cNvSpPr>
          <p:nvPr>
            <p:ph type="sldNum" sz="quarter" idx="12"/>
          </p:nvPr>
        </p:nvSpPr>
        <p:spPr/>
        <p:txBody>
          <a:bodyPr/>
          <a:lstStyle/>
          <a:p>
            <a:fld id="{C853F9FB-87D4-479F-AD72-5D9A12946716}" type="slidenum">
              <a:rPr lang="en-US" smtClean="0"/>
              <a:t>20</a:t>
            </a:fld>
            <a:endParaRPr lang="en-US"/>
          </a:p>
        </p:txBody>
      </p:sp>
      <p:sp>
        <p:nvSpPr>
          <p:cNvPr id="7" name="Rectangle 6"/>
          <p:cNvSpPr/>
          <p:nvPr/>
        </p:nvSpPr>
        <p:spPr>
          <a:xfrm>
            <a:off x="1265237" y="337981"/>
            <a:ext cx="5450976" cy="535531"/>
          </a:xfrm>
          <a:prstGeom prst="rect">
            <a:avLst/>
          </a:prstGeom>
        </p:spPr>
        <p:txBody>
          <a:bodyPr wrap="square">
            <a:spAutoFit/>
          </a:bodyPr>
          <a:lstStyle/>
          <a:p>
            <a:pPr lvl="0"/>
            <a:r>
              <a:rPr lang="en-GB" sz="2880" dirty="0">
                <a:solidFill>
                  <a:schemeClr val="tx2"/>
                </a:solidFill>
                <a:latin typeface="Times New Roman" panose="02020603050405020304" pitchFamily="18" charset="0"/>
              </a:rPr>
              <a:t>Design Part </a:t>
            </a:r>
          </a:p>
        </p:txBody>
      </p:sp>
      <p:sp>
        <p:nvSpPr>
          <p:cNvPr id="9" name="Title 1"/>
          <p:cNvSpPr txBox="1"/>
          <p:nvPr/>
        </p:nvSpPr>
        <p:spPr>
          <a:xfrm>
            <a:off x="988307" y="978654"/>
            <a:ext cx="7789686" cy="3369541"/>
          </a:xfrm>
          <a:prstGeom prst="rect">
            <a:avLst/>
          </a:prstGeom>
          <a:effectLst/>
        </p:spPr>
        <p:txBody>
          <a:bodyPr vert="horz" lIns="65828" tIns="32914" rIns="65828" bIns="32914"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anose="02040502050405020303"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lnSpc>
                <a:spcPct val="150000"/>
              </a:lnSpc>
              <a:buClrTx/>
              <a:buNone/>
            </a:pPr>
            <a:r>
              <a:rPr lang="en-GB" sz="1728" dirty="0">
                <a:solidFill>
                  <a:schemeClr val="tx1"/>
                </a:solidFill>
                <a:effectLst/>
                <a:latin typeface="Times New Roman" panose="02020603050405020304" pitchFamily="18" charset="0"/>
                <a:cs typeface="Times New Roman" panose="02020603050405020304" pitchFamily="18" charset="0"/>
              </a:rPr>
              <a:t>We uses UML (Unified Modelling Language) to design the diagrams such as</a:t>
            </a:r>
          </a:p>
          <a:p>
            <a:pPr algn="l">
              <a:lnSpc>
                <a:spcPct val="150000"/>
              </a:lnSpc>
              <a:buClrTx/>
              <a:buFont typeface="Wingdings" panose="05000000000000000000" pitchFamily="2" charset="2"/>
              <a:buChar char="Ø"/>
            </a:pPr>
            <a:r>
              <a:rPr lang="en-GB" sz="1440" dirty="0">
                <a:solidFill>
                  <a:schemeClr val="tx1"/>
                </a:solidFill>
                <a:effectLst/>
                <a:latin typeface="Times New Roman" panose="02020603050405020304" pitchFamily="18" charset="0"/>
                <a:cs typeface="Times New Roman" panose="02020603050405020304" pitchFamily="18" charset="0"/>
              </a:rPr>
              <a:t>Class Diagram</a:t>
            </a:r>
          </a:p>
          <a:p>
            <a:pPr algn="l">
              <a:lnSpc>
                <a:spcPct val="150000"/>
              </a:lnSpc>
              <a:buClrTx/>
              <a:buFont typeface="Wingdings" panose="05000000000000000000" pitchFamily="2" charset="2"/>
              <a:buChar char="Ø"/>
            </a:pPr>
            <a:r>
              <a:rPr lang="en-GB" sz="1440" dirty="0">
                <a:solidFill>
                  <a:schemeClr val="tx1"/>
                </a:solidFill>
                <a:effectLst/>
                <a:latin typeface="Times New Roman" panose="02020603050405020304" pitchFamily="18" charset="0"/>
                <a:cs typeface="Times New Roman" panose="02020603050405020304" pitchFamily="18" charset="0"/>
              </a:rPr>
              <a:t>Use-Case Diagram</a:t>
            </a:r>
          </a:p>
          <a:p>
            <a:pPr algn="l">
              <a:lnSpc>
                <a:spcPct val="150000"/>
              </a:lnSpc>
              <a:buClrTx/>
              <a:buFont typeface="Wingdings" panose="05000000000000000000" pitchFamily="2" charset="2"/>
              <a:buChar char="Ø"/>
            </a:pPr>
            <a:r>
              <a:rPr lang="en-GB" sz="1440" dirty="0">
                <a:solidFill>
                  <a:schemeClr val="tx1"/>
                </a:solidFill>
                <a:effectLst/>
                <a:latin typeface="Times New Roman" panose="02020603050405020304" pitchFamily="18" charset="0"/>
                <a:cs typeface="Times New Roman" panose="02020603050405020304" pitchFamily="18" charset="0"/>
              </a:rPr>
              <a:t>Sequence Diagram</a:t>
            </a:r>
          </a:p>
          <a:p>
            <a:pPr algn="l">
              <a:lnSpc>
                <a:spcPct val="150000"/>
              </a:lnSpc>
              <a:buClrTx/>
              <a:buFont typeface="Wingdings" panose="05000000000000000000" pitchFamily="2" charset="2"/>
              <a:buChar char="Ø"/>
            </a:pPr>
            <a:r>
              <a:rPr lang="en-GB" sz="1440" dirty="0">
                <a:solidFill>
                  <a:schemeClr val="tx1"/>
                </a:solidFill>
                <a:effectLst/>
                <a:latin typeface="Times New Roman" panose="02020603050405020304" pitchFamily="18" charset="0"/>
                <a:cs typeface="Times New Roman" panose="02020603050405020304" pitchFamily="18" charset="0"/>
              </a:rPr>
              <a:t>State machine diagram</a:t>
            </a:r>
          </a:p>
          <a:p>
            <a:pPr algn="l">
              <a:lnSpc>
                <a:spcPct val="150000"/>
              </a:lnSpc>
              <a:buClrTx/>
              <a:buFont typeface="Wingdings" panose="05000000000000000000" pitchFamily="2" charset="2"/>
              <a:buChar char="Ø"/>
            </a:pPr>
            <a:r>
              <a:rPr lang="en-GB" sz="1440" dirty="0">
                <a:solidFill>
                  <a:schemeClr val="tx1"/>
                </a:solidFill>
                <a:effectLst/>
                <a:latin typeface="Times New Roman" panose="02020603050405020304" pitchFamily="18" charset="0"/>
                <a:cs typeface="Times New Roman" panose="02020603050405020304" pitchFamily="18" charset="0"/>
              </a:rPr>
              <a:t>Collaboration (Communication) Diagrams </a:t>
            </a:r>
          </a:p>
          <a:p>
            <a:pPr algn="l">
              <a:lnSpc>
                <a:spcPct val="150000"/>
              </a:lnSpc>
              <a:buClrTx/>
              <a:buFont typeface="Wingdings" panose="05000000000000000000" pitchFamily="2" charset="2"/>
              <a:buChar char="Ø"/>
            </a:pPr>
            <a:r>
              <a:rPr lang="en-GB" sz="1440" dirty="0">
                <a:solidFill>
                  <a:schemeClr val="tx1"/>
                </a:solidFill>
                <a:effectLst/>
                <a:latin typeface="Times New Roman" panose="02020603050405020304" pitchFamily="18" charset="0"/>
                <a:cs typeface="Times New Roman" panose="02020603050405020304" pitchFamily="18" charset="0"/>
              </a:rPr>
              <a:t>Activity Diagram</a:t>
            </a:r>
          </a:p>
          <a:p>
            <a:pPr algn="l">
              <a:lnSpc>
                <a:spcPct val="150000"/>
              </a:lnSpc>
              <a:buClrTx/>
              <a:buFont typeface="Wingdings" panose="05000000000000000000" pitchFamily="2" charset="2"/>
              <a:buChar char="Ø"/>
            </a:pPr>
            <a:r>
              <a:rPr lang="en-US" sz="1440" dirty="0">
                <a:solidFill>
                  <a:schemeClr val="tx1"/>
                </a:solidFill>
                <a:effectLst/>
                <a:latin typeface="Times New Roman" panose="02020603050405020304" pitchFamily="18" charset="0"/>
                <a:cs typeface="Times New Roman" panose="02020603050405020304" pitchFamily="18" charset="0"/>
              </a:rPr>
              <a:t>Component Diagram</a:t>
            </a:r>
          </a:p>
          <a:p>
            <a:pPr algn="l">
              <a:lnSpc>
                <a:spcPct val="150000"/>
              </a:lnSpc>
              <a:buClrTx/>
              <a:buFont typeface="Wingdings" panose="05000000000000000000" pitchFamily="2" charset="2"/>
              <a:buChar char="Ø"/>
            </a:pPr>
            <a:r>
              <a:rPr lang="en-GB" sz="1440" dirty="0">
                <a:solidFill>
                  <a:schemeClr val="tx1"/>
                </a:solidFill>
                <a:effectLst/>
                <a:latin typeface="Times New Roman" panose="02020603050405020304" pitchFamily="18" charset="0"/>
                <a:cs typeface="Times New Roman" panose="02020603050405020304" pitchFamily="18" charset="0"/>
              </a:rPr>
              <a:t>Deployment Diagram</a:t>
            </a:r>
            <a:endParaRPr lang="en-US" sz="1440" dirty="0">
              <a:solidFill>
                <a:schemeClr val="tx1"/>
              </a:solidFill>
              <a:effectLst/>
              <a:latin typeface="Times New Roman" panose="02020603050405020304" pitchFamily="18" charset="0"/>
              <a:cs typeface="Times New Roman" panose="02020603050405020304" pitchFamily="18" charset="0"/>
            </a:endParaRPr>
          </a:p>
          <a:p>
            <a:pPr marL="0" indent="0" algn="l">
              <a:buClrTx/>
              <a:buNone/>
            </a:pPr>
            <a:endParaRPr lang="en-GB" sz="1728" dirty="0">
              <a:solidFill>
                <a:schemeClr val="tx1"/>
              </a:solidFill>
              <a:effectLst/>
              <a:latin typeface="Times New Roman" panose="02020603050405020304" pitchFamily="18" charset="0"/>
              <a:cs typeface="Times New Roman" panose="02020603050405020304" pitchFamily="18" charset="0"/>
            </a:endParaRPr>
          </a:p>
          <a:p>
            <a:pPr marL="0" indent="0" algn="l">
              <a:buClrTx/>
              <a:buNone/>
            </a:pPr>
            <a:endParaRPr lang="en-US" sz="1296"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4348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ShimeG\Desktop\psd\final1 - Massk.jpg"/>
          <p:cNvPicPr>
            <a:picLocks noChangeAspect="1" noChangeArrowheads="1"/>
          </p:cNvPicPr>
          <p:nvPr/>
        </p:nvPicPr>
        <p:blipFill>
          <a:blip r:embed="rId2" cstate="print"/>
          <a:srcRect/>
          <a:stretch>
            <a:fillRect/>
          </a:stretch>
        </p:blipFill>
        <p:spPr bwMode="auto">
          <a:xfrm>
            <a:off x="18024" y="6857"/>
            <a:ext cx="8759969" cy="4937125"/>
          </a:xfrm>
          <a:prstGeom prst="rect">
            <a:avLst/>
          </a:prstGeom>
          <a:noFill/>
        </p:spPr>
      </p:pic>
      <p:sp>
        <p:nvSpPr>
          <p:cNvPr id="4" name="Date Placeholder 3"/>
          <p:cNvSpPr>
            <a:spLocks noGrp="1"/>
          </p:cNvSpPr>
          <p:nvPr>
            <p:ph type="dt" sz="half" idx="10"/>
          </p:nvPr>
        </p:nvSpPr>
        <p:spPr/>
        <p:txBody>
          <a:bodyPr/>
          <a:lstStyle/>
          <a:p>
            <a:fld id="{7E6CE4E1-FC74-47B5-AF2B-CA1B20BE0776}" type="datetime1">
              <a:rPr lang="en-US" smtClean="0"/>
              <a:t>6/18/2020</a:t>
            </a:fld>
            <a:endParaRPr lang="en-US"/>
          </a:p>
        </p:txBody>
      </p:sp>
      <p:sp>
        <p:nvSpPr>
          <p:cNvPr id="6" name="Slide Number Placeholder 5"/>
          <p:cNvSpPr>
            <a:spLocks noGrp="1"/>
          </p:cNvSpPr>
          <p:nvPr>
            <p:ph type="sldNum" sz="quarter" idx="12"/>
          </p:nvPr>
        </p:nvSpPr>
        <p:spPr/>
        <p:txBody>
          <a:bodyPr/>
          <a:lstStyle/>
          <a:p>
            <a:fld id="{C853F9FB-87D4-479F-AD72-5D9A12946716}" type="slidenum">
              <a:rPr lang="en-US" smtClean="0"/>
              <a:t>21</a:t>
            </a:fld>
            <a:endParaRPr lang="en-US"/>
          </a:p>
        </p:txBody>
      </p:sp>
      <p:sp>
        <p:nvSpPr>
          <p:cNvPr id="8" name="Rectangle 7"/>
          <p:cNvSpPr/>
          <p:nvPr/>
        </p:nvSpPr>
        <p:spPr>
          <a:xfrm>
            <a:off x="1171478" y="406132"/>
            <a:ext cx="5450976" cy="535531"/>
          </a:xfrm>
          <a:prstGeom prst="rect">
            <a:avLst/>
          </a:prstGeom>
        </p:spPr>
        <p:txBody>
          <a:bodyPr wrap="square">
            <a:spAutoFit/>
          </a:bodyPr>
          <a:lstStyle/>
          <a:p>
            <a:pPr lvl="0"/>
            <a:r>
              <a:rPr lang="en-GB" sz="2880" dirty="0">
                <a:solidFill>
                  <a:schemeClr val="tx2"/>
                </a:solidFill>
                <a:latin typeface="Times New Roman" panose="02020603050405020304" pitchFamily="18" charset="0"/>
              </a:rPr>
              <a:t>Sample diagrams</a:t>
            </a:r>
          </a:p>
        </p:txBody>
      </p:sp>
      <p:pic>
        <p:nvPicPr>
          <p:cNvPr id="9" name="Picture 8" descr="J:\MTB_DIAGRAMS\Modified_Diagrams\class_diagram.jpg"/>
          <p:cNvPicPr/>
          <p:nvPr/>
        </p:nvPicPr>
        <p:blipFill>
          <a:blip r:embed="rId3">
            <a:extLst>
              <a:ext uri="{28A0092B-C50C-407E-A947-70E740481C1C}">
                <a14:useLocalDpi xmlns:a14="http://schemas.microsoft.com/office/drawing/2010/main" val="0"/>
              </a:ext>
            </a:extLst>
          </a:blip>
          <a:srcRect/>
          <a:stretch>
            <a:fillRect/>
          </a:stretch>
        </p:blipFill>
        <p:spPr bwMode="auto">
          <a:xfrm>
            <a:off x="731837" y="941663"/>
            <a:ext cx="6934199" cy="3364307"/>
          </a:xfrm>
          <a:prstGeom prst="rect">
            <a:avLst/>
          </a:prstGeom>
          <a:noFill/>
          <a:ln>
            <a:noFill/>
          </a:ln>
        </p:spPr>
      </p:pic>
      <p:sp>
        <p:nvSpPr>
          <p:cNvPr id="10" name="Rectangle 9"/>
          <p:cNvSpPr/>
          <p:nvPr/>
        </p:nvSpPr>
        <p:spPr>
          <a:xfrm>
            <a:off x="3896966" y="1333553"/>
            <a:ext cx="5450976" cy="258532"/>
          </a:xfrm>
          <a:prstGeom prst="rect">
            <a:avLst/>
          </a:prstGeom>
        </p:spPr>
        <p:txBody>
          <a:bodyPr wrap="square">
            <a:spAutoFit/>
          </a:bodyPr>
          <a:lstStyle/>
          <a:p>
            <a:pPr lvl="0"/>
            <a:r>
              <a:rPr lang="en-GB" sz="1080" dirty="0">
                <a:solidFill>
                  <a:schemeClr val="tx2"/>
                </a:solidFill>
                <a:latin typeface="Times New Roman" panose="02020603050405020304" pitchFamily="18" charset="0"/>
              </a:rPr>
              <a:t>Class diagram mobile recharging</a:t>
            </a:r>
          </a:p>
        </p:txBody>
      </p:sp>
    </p:spTree>
    <p:extLst>
      <p:ext uri="{BB962C8B-B14F-4D97-AF65-F5344CB8AC3E}">
        <p14:creationId xmlns:p14="http://schemas.microsoft.com/office/powerpoint/2010/main" val="96389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ShimeG\Desktop\psd\final1 - Massk.jpg"/>
          <p:cNvPicPr>
            <a:picLocks noChangeAspect="1" noChangeArrowheads="1"/>
          </p:cNvPicPr>
          <p:nvPr/>
        </p:nvPicPr>
        <p:blipFill>
          <a:blip r:embed="rId2" cstate="print"/>
          <a:srcRect/>
          <a:stretch>
            <a:fillRect/>
          </a:stretch>
        </p:blipFill>
        <p:spPr bwMode="auto">
          <a:xfrm>
            <a:off x="18024" y="6857"/>
            <a:ext cx="8759969" cy="4937125"/>
          </a:xfrm>
          <a:prstGeom prst="rect">
            <a:avLst/>
          </a:prstGeom>
          <a:noFill/>
        </p:spPr>
      </p:pic>
      <p:sp>
        <p:nvSpPr>
          <p:cNvPr id="2" name="Date Placeholder 1"/>
          <p:cNvSpPr>
            <a:spLocks noGrp="1"/>
          </p:cNvSpPr>
          <p:nvPr>
            <p:ph type="dt" sz="half" idx="10"/>
          </p:nvPr>
        </p:nvSpPr>
        <p:spPr/>
        <p:txBody>
          <a:bodyPr/>
          <a:lstStyle/>
          <a:p>
            <a:fld id="{FBF6196E-CA42-4D2A-B616-B9893777326E}" type="datetime1">
              <a:rPr lang="en-US" smtClean="0"/>
              <a:t>6/18/2020</a:t>
            </a:fld>
            <a:endParaRPr lang="en-US"/>
          </a:p>
        </p:txBody>
      </p:sp>
      <p:sp>
        <p:nvSpPr>
          <p:cNvPr id="3" name="Slide Number Placeholder 2"/>
          <p:cNvSpPr>
            <a:spLocks noGrp="1"/>
          </p:cNvSpPr>
          <p:nvPr>
            <p:ph type="sldNum" sz="quarter" idx="12"/>
          </p:nvPr>
        </p:nvSpPr>
        <p:spPr/>
        <p:txBody>
          <a:bodyPr/>
          <a:lstStyle/>
          <a:p>
            <a:fld id="{C853F9FB-87D4-479F-AD72-5D9A12946716}" type="slidenum">
              <a:rPr lang="en-US" smtClean="0"/>
              <a:t>22</a:t>
            </a:fld>
            <a:endParaRPr lang="en-US"/>
          </a:p>
        </p:txBody>
      </p:sp>
      <p:pic>
        <p:nvPicPr>
          <p:cNvPr id="6" name="Picture 5" descr="J:\MTB_DIAGRAMS\Modified_Diagrams\mobile_recharge_sequence_diagram.jpg"/>
          <p:cNvPicPr/>
          <p:nvPr/>
        </p:nvPicPr>
        <p:blipFill>
          <a:blip r:embed="rId3">
            <a:extLst>
              <a:ext uri="{28A0092B-C50C-407E-A947-70E740481C1C}">
                <a14:useLocalDpi xmlns:a14="http://schemas.microsoft.com/office/drawing/2010/main" val="0"/>
              </a:ext>
            </a:extLst>
          </a:blip>
          <a:srcRect/>
          <a:stretch>
            <a:fillRect/>
          </a:stretch>
        </p:blipFill>
        <p:spPr bwMode="auto">
          <a:xfrm>
            <a:off x="1341437" y="856190"/>
            <a:ext cx="5562600" cy="3530420"/>
          </a:xfrm>
          <a:prstGeom prst="rect">
            <a:avLst/>
          </a:prstGeom>
          <a:noFill/>
          <a:ln>
            <a:noFill/>
          </a:ln>
        </p:spPr>
      </p:pic>
      <p:sp>
        <p:nvSpPr>
          <p:cNvPr id="8" name="Rectangle 7"/>
          <p:cNvSpPr/>
          <p:nvPr/>
        </p:nvSpPr>
        <p:spPr>
          <a:xfrm>
            <a:off x="1341437" y="271414"/>
            <a:ext cx="5450976" cy="584775"/>
          </a:xfrm>
          <a:prstGeom prst="rect">
            <a:avLst/>
          </a:prstGeom>
        </p:spPr>
        <p:txBody>
          <a:bodyPr wrap="square">
            <a:spAutoFit/>
          </a:bodyPr>
          <a:lstStyle/>
          <a:p>
            <a:pPr lvl="0"/>
            <a:r>
              <a:rPr lang="en-GB" sz="3200" dirty="0" smtClean="0">
                <a:latin typeface="Times New Roman" panose="02020603050405020304" pitchFamily="18" charset="0"/>
              </a:rPr>
              <a:t>Sequence </a:t>
            </a:r>
            <a:r>
              <a:rPr lang="en-GB" sz="3200" dirty="0">
                <a:latin typeface="Times New Roman" panose="02020603050405020304" pitchFamily="18" charset="0"/>
              </a:rPr>
              <a:t>diagram</a:t>
            </a:r>
          </a:p>
        </p:txBody>
      </p:sp>
    </p:spTree>
    <p:extLst>
      <p:ext uri="{BB962C8B-B14F-4D97-AF65-F5344CB8AC3E}">
        <p14:creationId xmlns:p14="http://schemas.microsoft.com/office/powerpoint/2010/main" val="3181806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ShimeG\Desktop\psd\final1 - Massk.jpg"/>
          <p:cNvPicPr>
            <a:picLocks noChangeAspect="1" noChangeArrowheads="1"/>
          </p:cNvPicPr>
          <p:nvPr/>
        </p:nvPicPr>
        <p:blipFill>
          <a:blip r:embed="rId2" cstate="print"/>
          <a:srcRect/>
          <a:stretch>
            <a:fillRect/>
          </a:stretch>
        </p:blipFill>
        <p:spPr bwMode="auto">
          <a:xfrm>
            <a:off x="18024" y="6857"/>
            <a:ext cx="8759969" cy="4937125"/>
          </a:xfrm>
          <a:prstGeom prst="rect">
            <a:avLst/>
          </a:prstGeom>
          <a:noFill/>
        </p:spPr>
      </p:pic>
      <p:sp>
        <p:nvSpPr>
          <p:cNvPr id="2" name="Date Placeholder 1"/>
          <p:cNvSpPr>
            <a:spLocks noGrp="1"/>
          </p:cNvSpPr>
          <p:nvPr>
            <p:ph type="dt" sz="half" idx="10"/>
          </p:nvPr>
        </p:nvSpPr>
        <p:spPr/>
        <p:txBody>
          <a:bodyPr/>
          <a:lstStyle/>
          <a:p>
            <a:fld id="{FBF6196E-CA42-4D2A-B616-B9893777326E}" type="datetime1">
              <a:rPr lang="en-US" smtClean="0"/>
              <a:t>6/18/2020</a:t>
            </a:fld>
            <a:endParaRPr lang="en-US"/>
          </a:p>
        </p:txBody>
      </p:sp>
      <p:sp>
        <p:nvSpPr>
          <p:cNvPr id="3" name="Slide Number Placeholder 2"/>
          <p:cNvSpPr>
            <a:spLocks noGrp="1"/>
          </p:cNvSpPr>
          <p:nvPr>
            <p:ph type="sldNum" sz="quarter" idx="12"/>
          </p:nvPr>
        </p:nvSpPr>
        <p:spPr/>
        <p:txBody>
          <a:bodyPr/>
          <a:lstStyle/>
          <a:p>
            <a:fld id="{C853F9FB-87D4-479F-AD72-5D9A12946716}" type="slidenum">
              <a:rPr lang="en-US" smtClean="0"/>
              <a:t>23</a:t>
            </a:fld>
            <a:endParaRPr lang="en-US"/>
          </a:p>
        </p:txBody>
      </p:sp>
      <p:pic>
        <p:nvPicPr>
          <p:cNvPr id="9" name="Picture 8" descr="J:\MTB_DIAGRAMS\Modified_Diagrams\state_machine_diagram_for_mobile_recharge.jpg"/>
          <p:cNvPicPr/>
          <p:nvPr/>
        </p:nvPicPr>
        <p:blipFill>
          <a:blip r:embed="rId3">
            <a:extLst>
              <a:ext uri="{28A0092B-C50C-407E-A947-70E740481C1C}">
                <a14:useLocalDpi xmlns:a14="http://schemas.microsoft.com/office/drawing/2010/main" val="0"/>
              </a:ext>
            </a:extLst>
          </a:blip>
          <a:srcRect/>
          <a:stretch>
            <a:fillRect/>
          </a:stretch>
        </p:blipFill>
        <p:spPr bwMode="auto">
          <a:xfrm>
            <a:off x="1722437" y="711349"/>
            <a:ext cx="4976553" cy="3528139"/>
          </a:xfrm>
          <a:prstGeom prst="rect">
            <a:avLst/>
          </a:prstGeom>
          <a:noFill/>
          <a:ln>
            <a:noFill/>
          </a:ln>
        </p:spPr>
      </p:pic>
      <p:sp>
        <p:nvSpPr>
          <p:cNvPr id="7" name="Rectangle 6"/>
          <p:cNvSpPr/>
          <p:nvPr/>
        </p:nvSpPr>
        <p:spPr>
          <a:xfrm>
            <a:off x="1832325" y="792162"/>
            <a:ext cx="5450976" cy="400110"/>
          </a:xfrm>
          <a:prstGeom prst="rect">
            <a:avLst/>
          </a:prstGeom>
        </p:spPr>
        <p:txBody>
          <a:bodyPr wrap="square">
            <a:spAutoFit/>
          </a:bodyPr>
          <a:lstStyle/>
          <a:p>
            <a:pPr lvl="0"/>
            <a:r>
              <a:rPr lang="en-GB" sz="2000" b="1" dirty="0">
                <a:latin typeface="Times New Roman" panose="02020603050405020304" pitchFamily="18" charset="0"/>
              </a:rPr>
              <a:t>State chart diagram</a:t>
            </a:r>
          </a:p>
        </p:txBody>
      </p:sp>
    </p:spTree>
    <p:extLst>
      <p:ext uri="{BB962C8B-B14F-4D97-AF65-F5344CB8AC3E}">
        <p14:creationId xmlns:p14="http://schemas.microsoft.com/office/powerpoint/2010/main" val="352128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ShimeG\Desktop\psd\final1 - Massk.jpg"/>
          <p:cNvPicPr>
            <a:picLocks noChangeAspect="1" noChangeArrowheads="1"/>
          </p:cNvPicPr>
          <p:nvPr/>
        </p:nvPicPr>
        <p:blipFill>
          <a:blip r:embed="rId2" cstate="print"/>
          <a:srcRect/>
          <a:stretch>
            <a:fillRect/>
          </a:stretch>
        </p:blipFill>
        <p:spPr bwMode="auto">
          <a:xfrm>
            <a:off x="18024" y="6857"/>
            <a:ext cx="8759969" cy="4937125"/>
          </a:xfrm>
          <a:prstGeom prst="rect">
            <a:avLst/>
          </a:prstGeom>
          <a:noFill/>
        </p:spPr>
      </p:pic>
      <p:sp>
        <p:nvSpPr>
          <p:cNvPr id="2" name="Date Placeholder 1"/>
          <p:cNvSpPr>
            <a:spLocks noGrp="1"/>
          </p:cNvSpPr>
          <p:nvPr>
            <p:ph type="dt" sz="half" idx="10"/>
          </p:nvPr>
        </p:nvSpPr>
        <p:spPr/>
        <p:txBody>
          <a:bodyPr/>
          <a:lstStyle/>
          <a:p>
            <a:fld id="{FBF6196E-CA42-4D2A-B616-B9893777326E}" type="datetime1">
              <a:rPr lang="en-US" smtClean="0"/>
              <a:t>6/18/2020</a:t>
            </a:fld>
            <a:endParaRPr lang="en-US"/>
          </a:p>
        </p:txBody>
      </p:sp>
      <p:sp>
        <p:nvSpPr>
          <p:cNvPr id="3" name="Slide Number Placeholder 2"/>
          <p:cNvSpPr>
            <a:spLocks noGrp="1"/>
          </p:cNvSpPr>
          <p:nvPr>
            <p:ph type="sldNum" sz="quarter" idx="12"/>
          </p:nvPr>
        </p:nvSpPr>
        <p:spPr/>
        <p:txBody>
          <a:bodyPr/>
          <a:lstStyle/>
          <a:p>
            <a:fld id="{C853F9FB-87D4-479F-AD72-5D9A12946716}" type="slidenum">
              <a:rPr lang="en-US" smtClean="0"/>
              <a:t>24</a:t>
            </a:fld>
            <a:endParaRPr lang="en-US"/>
          </a:p>
        </p:txBody>
      </p:sp>
      <p:pic>
        <p:nvPicPr>
          <p:cNvPr id="8" name="Picture 7" descr="J:\MTB_DIAGRAMS\Modified_Diagrams\mobile_recahrge_deployment_diagram.jpg"/>
          <p:cNvPicPr/>
          <p:nvPr/>
        </p:nvPicPr>
        <p:blipFill>
          <a:blip r:embed="rId3">
            <a:extLst>
              <a:ext uri="{28A0092B-C50C-407E-A947-70E740481C1C}">
                <a14:useLocalDpi xmlns:a14="http://schemas.microsoft.com/office/drawing/2010/main" val="0"/>
              </a:ext>
            </a:extLst>
          </a:blip>
          <a:srcRect/>
          <a:stretch>
            <a:fillRect/>
          </a:stretch>
        </p:blipFill>
        <p:spPr bwMode="auto">
          <a:xfrm>
            <a:off x="1758659" y="1017067"/>
            <a:ext cx="5373978" cy="3248202"/>
          </a:xfrm>
          <a:prstGeom prst="rect">
            <a:avLst/>
          </a:prstGeom>
          <a:noFill/>
          <a:ln>
            <a:noFill/>
          </a:ln>
        </p:spPr>
      </p:pic>
      <p:sp>
        <p:nvSpPr>
          <p:cNvPr id="7" name="Rectangle 6"/>
          <p:cNvSpPr/>
          <p:nvPr/>
        </p:nvSpPr>
        <p:spPr>
          <a:xfrm>
            <a:off x="1851230" y="1024831"/>
            <a:ext cx="5450976" cy="369332"/>
          </a:xfrm>
          <a:prstGeom prst="rect">
            <a:avLst/>
          </a:prstGeom>
        </p:spPr>
        <p:txBody>
          <a:bodyPr wrap="square">
            <a:spAutoFit/>
          </a:bodyPr>
          <a:lstStyle/>
          <a:p>
            <a:pPr lvl="0"/>
            <a:r>
              <a:rPr lang="en-GB" sz="1800" b="1" dirty="0">
                <a:latin typeface="Times New Roman" panose="02020603050405020304" pitchFamily="18" charset="0"/>
              </a:rPr>
              <a:t>Deployment diagram</a:t>
            </a:r>
          </a:p>
        </p:txBody>
      </p:sp>
    </p:spTree>
    <p:extLst>
      <p:ext uri="{BB962C8B-B14F-4D97-AF65-F5344CB8AC3E}">
        <p14:creationId xmlns:p14="http://schemas.microsoft.com/office/powerpoint/2010/main" val="3900807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himeG\Desktop\psd\final1 - Massk.jpg"/>
          <p:cNvPicPr>
            <a:picLocks noChangeAspect="1" noChangeArrowheads="1"/>
          </p:cNvPicPr>
          <p:nvPr/>
        </p:nvPicPr>
        <p:blipFill>
          <a:blip r:embed="rId2" cstate="print"/>
          <a:srcRect/>
          <a:stretch>
            <a:fillRect/>
          </a:stretch>
        </p:blipFill>
        <p:spPr bwMode="auto">
          <a:xfrm>
            <a:off x="18024" y="6857"/>
            <a:ext cx="8759969" cy="4937125"/>
          </a:xfrm>
          <a:prstGeom prst="rect">
            <a:avLst/>
          </a:prstGeom>
          <a:noFill/>
        </p:spPr>
      </p:pic>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466689" y="262856"/>
            <a:ext cx="7474736" cy="4124800"/>
          </a:xfrm>
          <a:prstGeom prst="rect">
            <a:avLst/>
          </a:prstGeom>
        </p:spPr>
      </p:pic>
    </p:spTree>
    <p:extLst>
      <p:ext uri="{BB962C8B-B14F-4D97-AF65-F5344CB8AC3E}">
        <p14:creationId xmlns:p14="http://schemas.microsoft.com/office/powerpoint/2010/main" val="6532679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himeG\Desktop\psd\final1 - Massk.jpg"/>
          <p:cNvPicPr>
            <a:picLocks noChangeAspect="1" noChangeArrowheads="1"/>
          </p:cNvPicPr>
          <p:nvPr/>
        </p:nvPicPr>
        <p:blipFill>
          <a:blip r:embed="rId2" cstate="print"/>
          <a:srcRect/>
          <a:stretch>
            <a:fillRect/>
          </a:stretch>
        </p:blipFill>
        <p:spPr bwMode="auto">
          <a:xfrm>
            <a:off x="18024" y="6857"/>
            <a:ext cx="8759969" cy="4937125"/>
          </a:xfrm>
          <a:prstGeom prst="rect">
            <a:avLst/>
          </a:prstGeom>
          <a:noFill/>
        </p:spPr>
      </p:pic>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604308" y="411427"/>
            <a:ext cx="7494474" cy="3695987"/>
          </a:xfrm>
          <a:prstGeom prst="rect">
            <a:avLst/>
          </a:prstGeom>
        </p:spPr>
      </p:pic>
    </p:spTree>
    <p:extLst>
      <p:ext uri="{BB962C8B-B14F-4D97-AF65-F5344CB8AC3E}">
        <p14:creationId xmlns:p14="http://schemas.microsoft.com/office/powerpoint/2010/main" val="6212271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imeG\Desktop\psd\final1 - Massk.jpg"/>
          <p:cNvPicPr>
            <a:picLocks noChangeAspect="1" noChangeArrowheads="1"/>
          </p:cNvPicPr>
          <p:nvPr/>
        </p:nvPicPr>
        <p:blipFill>
          <a:blip r:embed="rId3" cstate="print"/>
          <a:srcRect/>
          <a:stretch>
            <a:fillRect/>
          </a:stretch>
        </p:blipFill>
        <p:spPr bwMode="auto">
          <a:xfrm>
            <a:off x="18024" y="6857"/>
            <a:ext cx="8759969" cy="4937125"/>
          </a:xfrm>
          <a:prstGeom prst="rect">
            <a:avLst/>
          </a:prstGeom>
          <a:noFill/>
        </p:spPr>
      </p:pic>
      <p:pic>
        <p:nvPicPr>
          <p:cNvPr id="1026" name="Picture 2"/>
          <p:cNvPicPr>
            <a:picLocks noChangeAspect="1" noChangeArrowheads="1"/>
          </p:cNvPicPr>
          <p:nvPr/>
        </p:nvPicPr>
        <p:blipFill>
          <a:blip r:embed="rId4"/>
          <a:srcRect/>
          <a:stretch>
            <a:fillRect/>
          </a:stretch>
        </p:blipFill>
        <p:spPr bwMode="auto">
          <a:xfrm>
            <a:off x="677451" y="274284"/>
            <a:ext cx="7551972" cy="4045700"/>
          </a:xfrm>
          <a:prstGeom prst="rect">
            <a:avLst/>
          </a:prstGeom>
          <a:noFill/>
          <a:ln w="9525">
            <a:noFill/>
            <a:miter lim="800000"/>
            <a:headEnd/>
            <a:tailEnd/>
          </a:ln>
          <a:effectLst/>
        </p:spPr>
      </p:pic>
      <p:sp>
        <p:nvSpPr>
          <p:cNvPr id="7" name="Title 1"/>
          <p:cNvSpPr txBox="1">
            <a:spLocks/>
          </p:cNvSpPr>
          <p:nvPr/>
        </p:nvSpPr>
        <p:spPr>
          <a:xfrm>
            <a:off x="480880" y="274284"/>
            <a:ext cx="3017132" cy="1097139"/>
          </a:xfrm>
          <a:prstGeom prst="rect">
            <a:avLst/>
          </a:prstGeom>
        </p:spPr>
        <p:txBody>
          <a:bodyPr/>
          <a:lstStyle/>
          <a:p>
            <a:pPr algn="ctr" defTabSz="822846">
              <a:spcBef>
                <a:spcPct val="0"/>
              </a:spcBef>
              <a:defRPr/>
            </a:pPr>
            <a:r>
              <a:rPr lang="en-US" sz="3240" b="1" dirty="0">
                <a:solidFill>
                  <a:srgbClr val="FF0000"/>
                </a:solidFill>
                <a:latin typeface="+mj-lt"/>
                <a:ea typeface="+mj-ea"/>
                <a:cs typeface="+mj-cs"/>
              </a:rPr>
              <a:t>System Architecture</a:t>
            </a:r>
          </a:p>
        </p:txBody>
      </p:sp>
      <p:cxnSp>
        <p:nvCxnSpPr>
          <p:cNvPr id="6" name="Straight Arrow Connector 5"/>
          <p:cNvCxnSpPr/>
          <p:nvPr/>
        </p:nvCxnSpPr>
        <p:spPr>
          <a:xfrm flipV="1">
            <a:off x="1098020" y="959996"/>
            <a:ext cx="2674276" cy="17828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3120870" y="1679994"/>
            <a:ext cx="1302852" cy="14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9632520">
            <a:off x="1125302" y="2116109"/>
            <a:ext cx="822854" cy="341632"/>
          </a:xfrm>
          <a:prstGeom prst="rect">
            <a:avLst/>
          </a:prstGeom>
          <a:noFill/>
        </p:spPr>
        <p:txBody>
          <a:bodyPr wrap="square" rtlCol="0">
            <a:spAutoFit/>
          </a:bodyPr>
          <a:lstStyle/>
          <a:p>
            <a:r>
              <a:rPr lang="en-US" sz="1620" dirty="0"/>
              <a:t>*818#</a:t>
            </a:r>
          </a:p>
        </p:txBody>
      </p:sp>
      <p:sp>
        <p:nvSpPr>
          <p:cNvPr id="12" name="TextBox 11"/>
          <p:cNvSpPr txBox="1"/>
          <p:nvPr/>
        </p:nvSpPr>
        <p:spPr>
          <a:xfrm rot="5245865">
            <a:off x="3545354" y="1723700"/>
            <a:ext cx="541357" cy="286232"/>
          </a:xfrm>
          <a:prstGeom prst="rect">
            <a:avLst/>
          </a:prstGeom>
          <a:noFill/>
        </p:spPr>
        <p:txBody>
          <a:bodyPr wrap="square" rtlCol="0">
            <a:spAutoFit/>
          </a:bodyPr>
          <a:lstStyle/>
          <a:p>
            <a:r>
              <a:rPr lang="en-US" sz="1260" dirty="0" err="1"/>
              <a:t>Rdt</a:t>
            </a:r>
            <a:endParaRPr lang="en-US" sz="1620" dirty="0"/>
          </a:p>
        </p:txBody>
      </p:sp>
    </p:spTree>
    <p:extLst>
      <p:ext uri="{BB962C8B-B14F-4D97-AF65-F5344CB8AC3E}">
        <p14:creationId xmlns:p14="http://schemas.microsoft.com/office/powerpoint/2010/main" val="35245416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himeG\Desktop\psd\final1 - Massk.jpg"/>
          <p:cNvPicPr>
            <a:picLocks noChangeAspect="1" noChangeArrowheads="1"/>
          </p:cNvPicPr>
          <p:nvPr/>
        </p:nvPicPr>
        <p:blipFill>
          <a:blip r:embed="rId3" cstate="print"/>
          <a:srcRect/>
          <a:stretch>
            <a:fillRect/>
          </a:stretch>
        </p:blipFill>
        <p:spPr bwMode="auto">
          <a:xfrm>
            <a:off x="18024" y="6857"/>
            <a:ext cx="8759969" cy="4937125"/>
          </a:xfrm>
          <a:prstGeom prst="rect">
            <a:avLst/>
          </a:prstGeom>
          <a:noFill/>
        </p:spPr>
      </p:pic>
      <p:sp>
        <p:nvSpPr>
          <p:cNvPr id="69635" name="Rectangle 3"/>
          <p:cNvSpPr>
            <a:spLocks noGrp="1" noChangeArrowheads="1"/>
          </p:cNvSpPr>
          <p:nvPr>
            <p:ph type="subTitle" idx="1"/>
          </p:nvPr>
        </p:nvSpPr>
        <p:spPr>
          <a:xfrm>
            <a:off x="2414588" y="2468563"/>
            <a:ext cx="6217120" cy="2468067"/>
          </a:xfrm>
        </p:spPr>
        <p:txBody>
          <a:bodyPr/>
          <a:lstStyle/>
          <a:p>
            <a:pPr algn="ctr"/>
            <a:endParaRPr lang="en-US" dirty="0">
              <a:solidFill>
                <a:schemeClr val="folHlink"/>
              </a:solidFill>
              <a:latin typeface="Castellar" panose="020A0402060406010301" pitchFamily="18" charset="0"/>
            </a:endParaRPr>
          </a:p>
          <a:p>
            <a:pPr algn="ctr"/>
            <a:endParaRPr lang="en-US" dirty="0">
              <a:solidFill>
                <a:schemeClr val="folHlink"/>
              </a:solidFill>
              <a:latin typeface="Castellar" panose="020A0402060406010301" pitchFamily="18" charset="0"/>
            </a:endParaRPr>
          </a:p>
          <a:p>
            <a:pPr algn="ctr"/>
            <a:endParaRPr lang="en-US" dirty="0">
              <a:solidFill>
                <a:schemeClr val="folHlink"/>
              </a:solidFill>
              <a:latin typeface="Castellar" panose="020A0402060406010301" pitchFamily="18" charset="0"/>
            </a:endParaRPr>
          </a:p>
          <a:p>
            <a:pPr algn="ctr"/>
            <a:endParaRPr lang="en-US" dirty="0">
              <a:solidFill>
                <a:schemeClr val="folHlink"/>
              </a:solidFill>
              <a:latin typeface="Castellar" panose="020A0402060406010301" pitchFamily="18" charset="0"/>
            </a:endParaRPr>
          </a:p>
          <a:p>
            <a:pPr algn="ctr"/>
            <a:endParaRPr lang="en-US" dirty="0">
              <a:solidFill>
                <a:schemeClr val="folHlink"/>
              </a:solidFill>
              <a:latin typeface="Castellar" panose="020A0402060406010301" pitchFamily="18" charset="0"/>
            </a:endParaRPr>
          </a:p>
        </p:txBody>
      </p:sp>
      <p:sp>
        <p:nvSpPr>
          <p:cNvPr id="6" name="Rectangle 20"/>
          <p:cNvSpPr>
            <a:spLocks noGrp="1" noChangeArrowheads="1"/>
          </p:cNvSpPr>
          <p:nvPr>
            <p:ph type="sldNum" sz="quarter" idx="12"/>
          </p:nvPr>
        </p:nvSpPr>
        <p:spPr/>
        <p:txBody>
          <a:bodyPr/>
          <a:lstStyle/>
          <a:p>
            <a:fld id="{17D844A2-045E-4DB4-AE4B-3E2432B9BB47}" type="slidenum">
              <a:rPr lang="en-US"/>
              <a:pPr/>
              <a:t>28</a:t>
            </a:fld>
            <a:endParaRPr lang="en-US"/>
          </a:p>
        </p:txBody>
      </p:sp>
      <p:sp>
        <p:nvSpPr>
          <p:cNvPr id="8" name="WordArt 3"/>
          <p:cNvSpPr>
            <a:spLocks noChangeArrowheads="1" noChangeShapeType="1" noTextEdit="1"/>
          </p:cNvSpPr>
          <p:nvPr/>
        </p:nvSpPr>
        <p:spPr bwMode="auto">
          <a:xfrm>
            <a:off x="961126" y="1173423"/>
            <a:ext cx="6782416" cy="1700223"/>
          </a:xfrm>
          <a:prstGeom prst="rect">
            <a:avLst/>
          </a:prstGeom>
        </p:spPr>
        <p:txBody>
          <a:bodyPr wrap="none" lIns="78358" tIns="39179" rIns="78358" bIns="39179" numCol="1" fromWordArt="1">
            <a:prstTxWarp prst="textDeflate">
              <a:avLst>
                <a:gd name="adj" fmla="val 18750"/>
              </a:avLst>
            </a:prstTxWarp>
          </a:bodyPr>
          <a:lstStyle/>
          <a:p>
            <a:r>
              <a:rPr lang="en-GB" sz="3099" b="1" kern="10" dirty="0">
                <a:ln w="12700">
                  <a:solidFill>
                    <a:srgbClr val="EAEAEA"/>
                  </a:solidFill>
                  <a:round/>
                </a:ln>
                <a:solidFill>
                  <a:srgbClr val="002060"/>
                </a:solidFill>
                <a:effectLst>
                  <a:outerShdw dist="35921" dir="2700000" sy="50000" kx="2115830" algn="bl" rotWithShape="0">
                    <a:srgbClr val="C0C0C0">
                      <a:alpha val="79999"/>
                    </a:srgbClr>
                  </a:outerShdw>
                </a:effectLst>
                <a:latin typeface="Elephant" panose="02020904090505020303" pitchFamily="18" charset="0"/>
              </a:rPr>
              <a:t>THANK</a:t>
            </a:r>
            <a:r>
              <a:rPr lang="en-GB" sz="3099"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Elephant" panose="02020904090505020303" pitchFamily="18" charset="0"/>
              </a:rPr>
              <a:t> YOU!!!</a:t>
            </a:r>
          </a:p>
        </p:txBody>
      </p:sp>
    </p:spTree>
    <p:extLst>
      <p:ext uri="{BB962C8B-B14F-4D97-AF65-F5344CB8AC3E}">
        <p14:creationId xmlns:p14="http://schemas.microsoft.com/office/powerpoint/2010/main" val="3715885121"/>
      </p:ext>
    </p:extLst>
  </p:cSld>
  <p:clrMapOvr>
    <a:masterClrMapping/>
  </p:clrMapOvr>
  <p:transition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State of Electronic Transaction in Ethiopia</a:t>
            </a:r>
            <a:endParaRPr lang="en-US" sz="2800" dirty="0"/>
          </a:p>
        </p:txBody>
      </p:sp>
      <p:sp>
        <p:nvSpPr>
          <p:cNvPr id="3" name="Content Placeholder 2"/>
          <p:cNvSpPr>
            <a:spLocks noGrp="1"/>
          </p:cNvSpPr>
          <p:nvPr>
            <p:ph idx="1"/>
          </p:nvPr>
        </p:nvSpPr>
        <p:spPr/>
        <p:txBody>
          <a:bodyPr>
            <a:normAutofit fontScale="92500" lnSpcReduction="20000"/>
          </a:bodyPr>
          <a:lstStyle/>
          <a:p>
            <a:r>
              <a:rPr lang="en-US" dirty="0"/>
              <a:t>buying good and service online and paying your bills via your devices is not a </a:t>
            </a:r>
            <a:r>
              <a:rPr lang="en-US" b="1" dirty="0"/>
              <a:t>luxury </a:t>
            </a:r>
            <a:r>
              <a:rPr lang="en-US" dirty="0"/>
              <a:t>any </a:t>
            </a:r>
            <a:r>
              <a:rPr lang="en-US" dirty="0" smtClean="0"/>
              <a:t>more.</a:t>
            </a:r>
          </a:p>
          <a:p>
            <a:r>
              <a:rPr lang="en-US" dirty="0"/>
              <a:t>A </a:t>
            </a:r>
            <a:r>
              <a:rPr lang="en-US" b="1" dirty="0" smtClean="0"/>
              <a:t>'Electronic </a:t>
            </a:r>
            <a:r>
              <a:rPr lang="en-US" b="1" dirty="0"/>
              <a:t>Transaction</a:t>
            </a:r>
            <a:r>
              <a:rPr lang="en-US" dirty="0"/>
              <a:t>' regulation </a:t>
            </a:r>
            <a:r>
              <a:rPr lang="en-US" dirty="0" smtClean="0"/>
              <a:t>that </a:t>
            </a:r>
            <a:r>
              <a:rPr lang="en-US" dirty="0"/>
              <a:t>provides a legal framework for Electronic </a:t>
            </a:r>
            <a:r>
              <a:rPr lang="en-US" dirty="0" smtClean="0"/>
              <a:t>Commerce </a:t>
            </a:r>
            <a:r>
              <a:rPr lang="en-US" dirty="0"/>
              <a:t>and other related aspects including </a:t>
            </a:r>
            <a:r>
              <a:rPr lang="en-US" b="1" dirty="0"/>
              <a:t>e-receipts</a:t>
            </a:r>
            <a:r>
              <a:rPr lang="en-US" dirty="0"/>
              <a:t> is on the final approval process. </a:t>
            </a:r>
          </a:p>
          <a:p>
            <a:r>
              <a:rPr lang="en-US" dirty="0"/>
              <a:t>The long awaited </a:t>
            </a:r>
            <a:r>
              <a:rPr lang="en-US" u="sng" dirty="0">
                <a:hlinkClick r:id="rId2"/>
              </a:rPr>
              <a:t>Payment instrument Issuers directives</a:t>
            </a:r>
            <a:r>
              <a:rPr lang="en-US" dirty="0"/>
              <a:t> that was expected to open the mobile money and </a:t>
            </a:r>
            <a:r>
              <a:rPr lang="en-US" dirty="0" err="1"/>
              <a:t>fintech</a:t>
            </a:r>
            <a:r>
              <a:rPr lang="en-US" dirty="0"/>
              <a:t> space for non banks and MFIs is issued </a:t>
            </a:r>
            <a:r>
              <a:rPr lang="en-US" dirty="0" smtClean="0"/>
              <a:t>now.</a:t>
            </a:r>
            <a:endParaRPr lang="en-US" dirty="0"/>
          </a:p>
        </p:txBody>
      </p:sp>
    </p:spTree>
    <p:extLst>
      <p:ext uri="{BB962C8B-B14F-4D97-AF65-F5344CB8AC3E}">
        <p14:creationId xmlns:p14="http://schemas.microsoft.com/office/powerpoint/2010/main" val="3412791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Government eagerness and readiness to push for Digital activities in Ethiopia at it's pick</a:t>
            </a:r>
          </a:p>
        </p:txBody>
      </p:sp>
      <p:sp>
        <p:nvSpPr>
          <p:cNvPr id="3" name="Content Placeholder 2"/>
          <p:cNvSpPr>
            <a:spLocks noGrp="1"/>
          </p:cNvSpPr>
          <p:nvPr>
            <p:ph idx="1"/>
          </p:nvPr>
        </p:nvSpPr>
        <p:spPr/>
        <p:txBody>
          <a:bodyPr>
            <a:normAutofit/>
          </a:bodyPr>
          <a:lstStyle/>
          <a:p>
            <a:r>
              <a:rPr lang="en-US" dirty="0" smtClean="0"/>
              <a:t>Payment </a:t>
            </a:r>
            <a:r>
              <a:rPr lang="en-US" dirty="0"/>
              <a:t>System </a:t>
            </a:r>
            <a:r>
              <a:rPr lang="en-US" dirty="0" smtClean="0"/>
              <a:t>Operator Directive - Draft</a:t>
            </a:r>
          </a:p>
          <a:p>
            <a:pPr lvl="1"/>
            <a:r>
              <a:rPr lang="en-US" dirty="0" smtClean="0"/>
              <a:t>Payment </a:t>
            </a:r>
            <a:r>
              <a:rPr lang="en-US" dirty="0"/>
              <a:t>Aggregators, </a:t>
            </a:r>
            <a:endParaRPr lang="en-US" dirty="0" smtClean="0"/>
          </a:p>
          <a:p>
            <a:pPr lvl="1"/>
            <a:r>
              <a:rPr lang="en-US" dirty="0" smtClean="0"/>
              <a:t>Online </a:t>
            </a:r>
            <a:r>
              <a:rPr lang="en-US" dirty="0"/>
              <a:t>payment processors, </a:t>
            </a:r>
            <a:endParaRPr lang="en-US" dirty="0" smtClean="0"/>
          </a:p>
          <a:p>
            <a:pPr lvl="1"/>
            <a:r>
              <a:rPr lang="en-US" dirty="0" smtClean="0"/>
              <a:t>non-bank </a:t>
            </a:r>
            <a:r>
              <a:rPr lang="en-US" dirty="0"/>
              <a:t>automated teller machines (ATM</a:t>
            </a:r>
            <a:r>
              <a:rPr lang="en-US" dirty="0" smtClean="0"/>
              <a:t>),</a:t>
            </a:r>
          </a:p>
          <a:p>
            <a:pPr lvl="1"/>
            <a:r>
              <a:rPr lang="en-US" dirty="0" smtClean="0"/>
              <a:t>payment </a:t>
            </a:r>
            <a:r>
              <a:rPr lang="en-US" dirty="0"/>
              <a:t>switch operators, </a:t>
            </a:r>
            <a:endParaRPr lang="en-US" dirty="0" smtClean="0"/>
          </a:p>
          <a:p>
            <a:pPr lvl="1"/>
            <a:r>
              <a:rPr lang="en-US" dirty="0" err="1" smtClean="0"/>
              <a:t>PoS</a:t>
            </a:r>
            <a:r>
              <a:rPr lang="en-US" dirty="0" smtClean="0"/>
              <a:t> Operators</a:t>
            </a:r>
            <a:r>
              <a:rPr lang="en-US" dirty="0"/>
              <a:t> </a:t>
            </a:r>
            <a:r>
              <a:rPr lang="en-US" dirty="0" smtClean="0"/>
              <a:t>and m-</a:t>
            </a:r>
            <a:r>
              <a:rPr lang="en-US" dirty="0" err="1" smtClean="0"/>
              <a:t>PoS</a:t>
            </a:r>
            <a:r>
              <a:rPr lang="en-US" dirty="0" smtClean="0"/>
              <a:t> </a:t>
            </a:r>
            <a:r>
              <a:rPr lang="en-US" dirty="0"/>
              <a:t>operators</a:t>
            </a:r>
          </a:p>
        </p:txBody>
      </p:sp>
    </p:spTree>
    <p:extLst>
      <p:ext uri="{BB962C8B-B14F-4D97-AF65-F5344CB8AC3E}">
        <p14:creationId xmlns:p14="http://schemas.microsoft.com/office/powerpoint/2010/main" val="2465009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637" y="210079"/>
            <a:ext cx="6769893" cy="533400"/>
          </a:xfrm>
        </p:spPr>
        <p:txBody>
          <a:bodyPr>
            <a:normAutofit fontScale="90000"/>
          </a:bodyPr>
          <a:lstStyle/>
          <a:p>
            <a:r>
              <a:rPr lang="en-US" dirty="0"/>
              <a:t>E-Commerce</a:t>
            </a:r>
          </a:p>
        </p:txBody>
      </p:sp>
      <p:sp>
        <p:nvSpPr>
          <p:cNvPr id="3" name="Content Placeholder 2"/>
          <p:cNvSpPr>
            <a:spLocks noGrp="1"/>
          </p:cNvSpPr>
          <p:nvPr>
            <p:ph idx="1"/>
          </p:nvPr>
        </p:nvSpPr>
        <p:spPr>
          <a:xfrm>
            <a:off x="438944" y="743479"/>
            <a:ext cx="7900988" cy="630766"/>
          </a:xfrm>
        </p:spPr>
        <p:txBody>
          <a:bodyPr>
            <a:noAutofit/>
          </a:bodyPr>
          <a:lstStyle/>
          <a:p>
            <a:r>
              <a:rPr lang="en-US" sz="1600" b="1" dirty="0" smtClean="0"/>
              <a:t>E-Commerce</a:t>
            </a:r>
            <a:r>
              <a:rPr lang="en-US" sz="1600" dirty="0" smtClean="0"/>
              <a:t> –the sale or purchase of goods or services, whether between business, households, individuals or private organizations, through electronic transactions conducted via the internet or other computer –mediated (online communication networks). </a:t>
            </a:r>
          </a:p>
        </p:txBody>
      </p:sp>
      <p:sp>
        <p:nvSpPr>
          <p:cNvPr id="5" name="TextBox 4"/>
          <p:cNvSpPr txBox="1"/>
          <p:nvPr/>
        </p:nvSpPr>
        <p:spPr>
          <a:xfrm>
            <a:off x="808037" y="1907645"/>
            <a:ext cx="3429000" cy="1523494"/>
          </a:xfrm>
          <a:prstGeom prst="rect">
            <a:avLst/>
          </a:prstGeom>
          <a:noFill/>
        </p:spPr>
        <p:txBody>
          <a:bodyPr wrap="square" rtlCol="0">
            <a:spAutoFit/>
          </a:bodyPr>
          <a:lstStyle/>
          <a:p>
            <a:r>
              <a:rPr lang="en-US" sz="1800" b="1" dirty="0" smtClean="0"/>
              <a:t>Nature of Participants</a:t>
            </a:r>
          </a:p>
          <a:p>
            <a:pPr marL="1069340" lvl="2" indent="-285750">
              <a:buFont typeface="Wingdings" panose="05000000000000000000" pitchFamily="2" charset="2"/>
              <a:buChar char="Ø"/>
            </a:pPr>
            <a:r>
              <a:rPr lang="en-US" dirty="0" smtClean="0"/>
              <a:t>Businesses</a:t>
            </a:r>
          </a:p>
          <a:p>
            <a:pPr marL="1069340" lvl="2" indent="-285750">
              <a:buFont typeface="Wingdings" panose="05000000000000000000" pitchFamily="2" charset="2"/>
              <a:buChar char="Ø"/>
            </a:pPr>
            <a:r>
              <a:rPr lang="en-US" dirty="0" smtClean="0"/>
              <a:t>Consumers</a:t>
            </a:r>
          </a:p>
          <a:p>
            <a:pPr marL="1069340" lvl="2" indent="-285750">
              <a:buFont typeface="Wingdings" panose="05000000000000000000" pitchFamily="2" charset="2"/>
              <a:buChar char="Ø"/>
            </a:pPr>
            <a:r>
              <a:rPr lang="en-US" dirty="0" smtClean="0"/>
              <a:t>Government </a:t>
            </a:r>
          </a:p>
          <a:p>
            <a:r>
              <a:rPr lang="en-US" dirty="0" smtClean="0"/>
              <a:t> </a:t>
            </a:r>
          </a:p>
          <a:p>
            <a:endParaRPr lang="en-US" dirty="0"/>
          </a:p>
        </p:txBody>
      </p:sp>
      <p:sp>
        <p:nvSpPr>
          <p:cNvPr id="6" name="TextBox 5"/>
          <p:cNvSpPr txBox="1"/>
          <p:nvPr/>
        </p:nvSpPr>
        <p:spPr>
          <a:xfrm>
            <a:off x="4770437" y="1942372"/>
            <a:ext cx="3048000" cy="1092607"/>
          </a:xfrm>
          <a:prstGeom prst="rect">
            <a:avLst/>
          </a:prstGeom>
          <a:noFill/>
        </p:spPr>
        <p:txBody>
          <a:bodyPr wrap="square" rtlCol="0">
            <a:spAutoFit/>
          </a:bodyPr>
          <a:lstStyle/>
          <a:p>
            <a:r>
              <a:rPr lang="en-US" sz="2000" b="1" dirty="0"/>
              <a:t>Nature of goods Sold</a:t>
            </a:r>
          </a:p>
          <a:p>
            <a:pPr marL="677545" lvl="1" indent="-285750">
              <a:buFont typeface="Wingdings" panose="05000000000000000000" pitchFamily="2" charset="2"/>
              <a:buChar char="Ø"/>
            </a:pPr>
            <a:r>
              <a:rPr lang="en-US" dirty="0"/>
              <a:t>Physical goods</a:t>
            </a:r>
          </a:p>
          <a:p>
            <a:pPr marL="677545" lvl="1" indent="-285750">
              <a:buFont typeface="Wingdings" panose="05000000000000000000" pitchFamily="2" charset="2"/>
              <a:buChar char="Ø"/>
            </a:pPr>
            <a:r>
              <a:rPr lang="en-US" dirty="0"/>
              <a:t>Digital Goods</a:t>
            </a:r>
          </a:p>
          <a:p>
            <a:pPr marL="677545" lvl="1" indent="-285750">
              <a:buFont typeface="Wingdings" panose="05000000000000000000" pitchFamily="2" charset="2"/>
              <a:buChar char="Ø"/>
            </a:pPr>
            <a:r>
              <a:rPr lang="en-US" dirty="0"/>
              <a:t>Services </a:t>
            </a:r>
          </a:p>
        </p:txBody>
      </p:sp>
    </p:spTree>
    <p:extLst>
      <p:ext uri="{BB962C8B-B14F-4D97-AF65-F5344CB8AC3E}">
        <p14:creationId xmlns:p14="http://schemas.microsoft.com/office/powerpoint/2010/main" val="2159749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43" y="123904"/>
            <a:ext cx="7900988" cy="822854"/>
          </a:xfrm>
        </p:spPr>
        <p:txBody>
          <a:bodyPr/>
          <a:lstStyle/>
          <a:p>
            <a:r>
              <a:rPr lang="en-US" dirty="0" smtClean="0"/>
              <a:t>E-Commerce- Nature of Participant</a:t>
            </a:r>
            <a:endParaRPr lang="en-US" dirty="0"/>
          </a:p>
        </p:txBody>
      </p:sp>
      <p:pic>
        <p:nvPicPr>
          <p:cNvPr id="4" name="Content Placeholder 3"/>
          <p:cNvPicPr>
            <a:picLocks noGrp="1" noChangeAspect="1"/>
          </p:cNvPicPr>
          <p:nvPr>
            <p:ph idx="1"/>
          </p:nvPr>
        </p:nvPicPr>
        <p:blipFill>
          <a:blip r:embed="rId2"/>
          <a:stretch>
            <a:fillRect/>
          </a:stretch>
        </p:blipFill>
        <p:spPr>
          <a:xfrm>
            <a:off x="655637" y="792163"/>
            <a:ext cx="7467600" cy="3124200"/>
          </a:xfrm>
          <a:prstGeom prst="rect">
            <a:avLst/>
          </a:prstGeom>
        </p:spPr>
      </p:pic>
    </p:spTree>
    <p:extLst>
      <p:ext uri="{BB962C8B-B14F-4D97-AF65-F5344CB8AC3E}">
        <p14:creationId xmlns:p14="http://schemas.microsoft.com/office/powerpoint/2010/main" val="541703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E-Commerce company in Ethiopia</a:t>
            </a:r>
            <a:endParaRPr lang="en-US" dirty="0"/>
          </a:p>
        </p:txBody>
      </p:sp>
      <p:sp>
        <p:nvSpPr>
          <p:cNvPr id="3" name="Content Placeholder 2"/>
          <p:cNvSpPr>
            <a:spLocks noGrp="1"/>
          </p:cNvSpPr>
          <p:nvPr>
            <p:ph idx="1"/>
          </p:nvPr>
        </p:nvSpPr>
        <p:spPr>
          <a:xfrm>
            <a:off x="438944" y="1935162"/>
            <a:ext cx="7900988" cy="2475108"/>
          </a:xfrm>
        </p:spPr>
        <p:txBody>
          <a:bodyPr/>
          <a:lstStyle/>
          <a:p>
            <a:r>
              <a:rPr lang="en-US" u="sng" dirty="0">
                <a:hlinkClick r:id="rId2"/>
              </a:rPr>
              <a:t>Deliver Addis</a:t>
            </a:r>
            <a:r>
              <a:rPr lang="en-US" dirty="0"/>
              <a:t> is a premier food delivery service startup in Ethiopia also now delivers Drinks, Flowers and as well groceries. Deliver Addis works with more than 70 restaurants in Addis </a:t>
            </a:r>
            <a:r>
              <a:rPr lang="en-US" dirty="0" err="1"/>
              <a:t>Abeba</a:t>
            </a:r>
            <a:r>
              <a:rPr lang="en-US" dirty="0"/>
              <a:t>. </a:t>
            </a:r>
            <a:r>
              <a:rPr lang="en-US" dirty="0">
                <a:hlinkClick r:id="rId3"/>
              </a:rPr>
              <a:t>https://deliveraddis.com/</a:t>
            </a:r>
            <a:endParaRPr lang="en-US" dirty="0"/>
          </a:p>
          <a:p>
            <a:endParaRPr lang="en-US" dirty="0"/>
          </a:p>
        </p:txBody>
      </p:sp>
      <p:pic>
        <p:nvPicPr>
          <p:cNvPr id="4" name="Picture 3"/>
          <p:cNvPicPr>
            <a:picLocks noChangeAspect="1"/>
          </p:cNvPicPr>
          <p:nvPr/>
        </p:nvPicPr>
        <p:blipFill>
          <a:blip r:embed="rId4"/>
          <a:stretch>
            <a:fillRect/>
          </a:stretch>
        </p:blipFill>
        <p:spPr>
          <a:xfrm>
            <a:off x="5825332" y="3172716"/>
            <a:ext cx="2514600" cy="1447800"/>
          </a:xfrm>
          <a:prstGeom prst="rect">
            <a:avLst/>
          </a:prstGeom>
        </p:spPr>
      </p:pic>
    </p:spTree>
    <p:extLst>
      <p:ext uri="{BB962C8B-B14F-4D97-AF65-F5344CB8AC3E}">
        <p14:creationId xmlns:p14="http://schemas.microsoft.com/office/powerpoint/2010/main" val="341228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308" y="262856"/>
            <a:ext cx="7570258" cy="257647"/>
          </a:xfrm>
        </p:spPr>
        <p:txBody>
          <a:bodyPr>
            <a:normAutofit fontScale="90000"/>
          </a:bodyPr>
          <a:lstStyle/>
          <a:p>
            <a:endParaRPr lang="en-US" dirty="0"/>
          </a:p>
        </p:txBody>
      </p:sp>
      <p:graphicFrame>
        <p:nvGraphicFramePr>
          <p:cNvPr id="4" name="Content Placeholder 3"/>
          <p:cNvGraphicFramePr>
            <a:graphicFrameLocks noGrp="1"/>
          </p:cNvGraphicFramePr>
          <p:nvPr>
            <p:ph idx="1"/>
            <p:extLst/>
          </p:nvPr>
        </p:nvGraphicFramePr>
        <p:xfrm>
          <a:off x="453450" y="160504"/>
          <a:ext cx="7940544" cy="4818134"/>
        </p:xfrm>
        <a:graphic>
          <a:graphicData uri="http://schemas.openxmlformats.org/drawingml/2006/table">
            <a:tbl>
              <a:tblPr firstRow="1" bandRow="1">
                <a:tableStyleId>{5C22544A-7EE6-4342-B048-85BDC9FD1C3A}</a:tableStyleId>
              </a:tblPr>
              <a:tblGrid>
                <a:gridCol w="448196">
                  <a:extLst>
                    <a:ext uri="{9D8B030D-6E8A-4147-A177-3AD203B41FA5}">
                      <a16:colId xmlns:a16="http://schemas.microsoft.com/office/drawing/2014/main" val="1733831020"/>
                    </a:ext>
                  </a:extLst>
                </a:gridCol>
                <a:gridCol w="1649363">
                  <a:extLst>
                    <a:ext uri="{9D8B030D-6E8A-4147-A177-3AD203B41FA5}">
                      <a16:colId xmlns:a16="http://schemas.microsoft.com/office/drawing/2014/main" val="3246496243"/>
                    </a:ext>
                  </a:extLst>
                </a:gridCol>
                <a:gridCol w="1595579">
                  <a:extLst>
                    <a:ext uri="{9D8B030D-6E8A-4147-A177-3AD203B41FA5}">
                      <a16:colId xmlns:a16="http://schemas.microsoft.com/office/drawing/2014/main" val="924248100"/>
                    </a:ext>
                  </a:extLst>
                </a:gridCol>
                <a:gridCol w="1600558">
                  <a:extLst>
                    <a:ext uri="{9D8B030D-6E8A-4147-A177-3AD203B41FA5}">
                      <a16:colId xmlns:a16="http://schemas.microsoft.com/office/drawing/2014/main" val="3216272026"/>
                    </a:ext>
                  </a:extLst>
                </a:gridCol>
                <a:gridCol w="1323424">
                  <a:extLst>
                    <a:ext uri="{9D8B030D-6E8A-4147-A177-3AD203B41FA5}">
                      <a16:colId xmlns:a16="http://schemas.microsoft.com/office/drawing/2014/main" val="1129975119"/>
                    </a:ext>
                  </a:extLst>
                </a:gridCol>
                <a:gridCol w="1323424">
                  <a:extLst>
                    <a:ext uri="{9D8B030D-6E8A-4147-A177-3AD203B41FA5}">
                      <a16:colId xmlns:a16="http://schemas.microsoft.com/office/drawing/2014/main" val="1083898279"/>
                    </a:ext>
                  </a:extLst>
                </a:gridCol>
              </a:tblGrid>
              <a:tr h="242504">
                <a:tc>
                  <a:txBody>
                    <a:bodyPr/>
                    <a:lstStyle/>
                    <a:p>
                      <a:r>
                        <a:rPr lang="en-US" sz="1100" dirty="0" smtClean="0"/>
                        <a:t>S.N</a:t>
                      </a:r>
                      <a:endParaRPr lang="en-US" sz="1100" dirty="0"/>
                    </a:p>
                  </a:txBody>
                  <a:tcPr marL="65828" marR="65828" marT="32914" marB="32914"/>
                </a:tc>
                <a:tc>
                  <a:txBody>
                    <a:bodyPr/>
                    <a:lstStyle/>
                    <a:p>
                      <a:r>
                        <a:rPr lang="en-US" sz="1100" dirty="0" smtClean="0"/>
                        <a:t>E-Commerce</a:t>
                      </a:r>
                      <a:endParaRPr lang="en-US" sz="1100" dirty="0"/>
                    </a:p>
                  </a:txBody>
                  <a:tcPr marL="65828" marR="65828" marT="32914" marB="32914"/>
                </a:tc>
                <a:tc>
                  <a:txBody>
                    <a:bodyPr/>
                    <a:lstStyle/>
                    <a:p>
                      <a:r>
                        <a:rPr lang="en-US" sz="1100" dirty="0" smtClean="0"/>
                        <a:t>Web</a:t>
                      </a:r>
                      <a:endParaRPr lang="en-US" sz="1100" dirty="0"/>
                    </a:p>
                  </a:txBody>
                  <a:tcPr marL="65828" marR="65828" marT="32914" marB="32914"/>
                </a:tc>
                <a:tc>
                  <a:txBody>
                    <a:bodyPr/>
                    <a:lstStyle/>
                    <a:p>
                      <a:r>
                        <a:rPr lang="en-US" sz="1100" dirty="0" err="1" smtClean="0"/>
                        <a:t>Pmt</a:t>
                      </a:r>
                      <a:r>
                        <a:rPr lang="en-US" sz="1100" dirty="0" smtClean="0"/>
                        <a:t> </a:t>
                      </a:r>
                      <a:r>
                        <a:rPr lang="en-US" sz="1100" dirty="0" err="1" smtClean="0"/>
                        <a:t>Getway</a:t>
                      </a:r>
                      <a:r>
                        <a:rPr lang="en-US" sz="1100" dirty="0" smtClean="0"/>
                        <a:t> </a:t>
                      </a:r>
                      <a:endParaRPr lang="en-US" sz="1100" dirty="0"/>
                    </a:p>
                  </a:txBody>
                  <a:tcPr marL="65828" marR="65828" marT="32914" marB="32914"/>
                </a:tc>
                <a:tc>
                  <a:txBody>
                    <a:bodyPr/>
                    <a:lstStyle/>
                    <a:p>
                      <a:r>
                        <a:rPr lang="en-US" sz="1100" dirty="0" smtClean="0"/>
                        <a:t>Delivery Price</a:t>
                      </a:r>
                      <a:endParaRPr lang="en-US" sz="1100" dirty="0"/>
                    </a:p>
                  </a:txBody>
                  <a:tcPr marL="65828" marR="65828" marT="32914" marB="32914"/>
                </a:tc>
                <a:tc>
                  <a:txBody>
                    <a:bodyPr/>
                    <a:lstStyle/>
                    <a:p>
                      <a:r>
                        <a:rPr lang="en-US" sz="1100" dirty="0" smtClean="0"/>
                        <a:t>Remark</a:t>
                      </a:r>
                      <a:endParaRPr lang="en-US" sz="1100" dirty="0"/>
                    </a:p>
                  </a:txBody>
                  <a:tcPr marL="65828" marR="65828" marT="32914" marB="32914"/>
                </a:tc>
                <a:extLst>
                  <a:ext uri="{0D108BD9-81ED-4DB2-BD59-A6C34878D82A}">
                    <a16:rowId xmlns:a16="http://schemas.microsoft.com/office/drawing/2014/main" val="3906418036"/>
                  </a:ext>
                </a:extLst>
              </a:tr>
              <a:tr h="460798">
                <a:tc>
                  <a:txBody>
                    <a:bodyPr/>
                    <a:lstStyle/>
                    <a:p>
                      <a:r>
                        <a:rPr lang="en-US" sz="1100" dirty="0" smtClean="0"/>
                        <a:t>1</a:t>
                      </a:r>
                      <a:endParaRPr lang="en-US" sz="1100" dirty="0"/>
                    </a:p>
                  </a:txBody>
                  <a:tcPr marL="65828" marR="65828" marT="32914" marB="32914"/>
                </a:tc>
                <a:tc>
                  <a:txBody>
                    <a:bodyPr/>
                    <a:lstStyle/>
                    <a:p>
                      <a:r>
                        <a:rPr lang="en-US" sz="1100" u="sng" dirty="0" smtClean="0">
                          <a:hlinkClick r:id="rId2"/>
                        </a:rPr>
                        <a:t>Deliver Addis</a:t>
                      </a:r>
                      <a:r>
                        <a:rPr lang="en-US" sz="1100" dirty="0" smtClean="0"/>
                        <a:t> </a:t>
                      </a:r>
                      <a:endParaRPr lang="en-US" sz="1100" dirty="0"/>
                    </a:p>
                  </a:txBody>
                  <a:tcPr marL="65828" marR="65828" marT="32914" marB="32914"/>
                </a:tc>
                <a:tc>
                  <a:txBody>
                    <a:bodyPr/>
                    <a:lstStyle/>
                    <a:p>
                      <a:r>
                        <a:rPr lang="en-US" sz="1100" dirty="0" smtClean="0">
                          <a:hlinkClick r:id="rId3"/>
                        </a:rPr>
                        <a:t>https://deliveraddis.com/</a:t>
                      </a:r>
                      <a:endParaRPr lang="en-US" sz="1100" dirty="0"/>
                    </a:p>
                  </a:txBody>
                  <a:tcPr marL="65828" marR="65828" marT="32914" marB="32914"/>
                </a:tc>
                <a:tc>
                  <a:txBody>
                    <a:bodyPr/>
                    <a:lstStyle/>
                    <a:p>
                      <a:r>
                        <a:rPr lang="en-US" sz="1300" kern="1200" dirty="0" smtClean="0">
                          <a:solidFill>
                            <a:schemeClr val="dk1"/>
                          </a:solidFill>
                          <a:effectLst/>
                          <a:latin typeface="+mn-lt"/>
                          <a:ea typeface="+mn-ea"/>
                          <a:cs typeface="+mn-cs"/>
                        </a:rPr>
                        <a:t>CBE, Nib, </a:t>
                      </a:r>
                      <a:r>
                        <a:rPr lang="en-US" sz="1300" kern="1200" dirty="0" err="1" smtClean="0">
                          <a:solidFill>
                            <a:schemeClr val="dk1"/>
                          </a:solidFill>
                          <a:effectLst/>
                          <a:latin typeface="+mn-lt"/>
                          <a:ea typeface="+mn-ea"/>
                          <a:cs typeface="+mn-cs"/>
                        </a:rPr>
                        <a:t>Zemen</a:t>
                      </a:r>
                      <a:r>
                        <a:rPr lang="en-US" sz="1300" kern="1200" dirty="0" smtClean="0">
                          <a:solidFill>
                            <a:schemeClr val="dk1"/>
                          </a:solidFill>
                          <a:effectLst/>
                          <a:latin typeface="+mn-lt"/>
                          <a:ea typeface="+mn-ea"/>
                          <a:cs typeface="+mn-cs"/>
                        </a:rPr>
                        <a:t> and Amole</a:t>
                      </a:r>
                      <a:endParaRPr lang="en-US" sz="1100" dirty="0"/>
                    </a:p>
                  </a:txBody>
                  <a:tcPr marL="65828" marR="65828" marT="32914" marB="32914"/>
                </a:tc>
                <a:tc>
                  <a:txBody>
                    <a:bodyPr/>
                    <a:lstStyle/>
                    <a:p>
                      <a:r>
                        <a:rPr lang="en-US" sz="1100" u="sng" dirty="0" smtClean="0"/>
                        <a:t>50-90/km</a:t>
                      </a:r>
                      <a:endParaRPr lang="en-US" sz="1100" dirty="0"/>
                    </a:p>
                  </a:txBody>
                  <a:tcPr marL="65828" marR="65828" marT="32914" marB="32914"/>
                </a:tc>
                <a:tc>
                  <a:txBody>
                    <a:bodyPr/>
                    <a:lstStyle/>
                    <a:p>
                      <a:endParaRPr lang="en-US" sz="1100"/>
                    </a:p>
                  </a:txBody>
                  <a:tcPr marL="65828" marR="65828" marT="32914" marB="32914"/>
                </a:tc>
                <a:extLst>
                  <a:ext uri="{0D108BD9-81ED-4DB2-BD59-A6C34878D82A}">
                    <a16:rowId xmlns:a16="http://schemas.microsoft.com/office/drawing/2014/main" val="466635962"/>
                  </a:ext>
                </a:extLst>
              </a:tr>
              <a:tr h="242504">
                <a:tc>
                  <a:txBody>
                    <a:bodyPr/>
                    <a:lstStyle/>
                    <a:p>
                      <a:r>
                        <a:rPr lang="en-US" sz="1100" dirty="0" smtClean="0"/>
                        <a:t>2</a:t>
                      </a:r>
                      <a:endParaRPr lang="en-US" sz="1100" dirty="0"/>
                    </a:p>
                  </a:txBody>
                  <a:tcPr marL="65828" marR="65828" marT="32914" marB="32914"/>
                </a:tc>
                <a:tc>
                  <a:txBody>
                    <a:bodyPr/>
                    <a:lstStyle/>
                    <a:p>
                      <a:r>
                        <a:rPr lang="en-US" sz="1100" dirty="0" err="1" smtClean="0"/>
                        <a:t>Zmall</a:t>
                      </a:r>
                      <a:endParaRPr lang="en-US" sz="1100" dirty="0"/>
                    </a:p>
                  </a:txBody>
                  <a:tcPr marL="65828" marR="65828" marT="32914" marB="32914"/>
                </a:tc>
                <a:tc>
                  <a:txBody>
                    <a:bodyPr/>
                    <a:lstStyle/>
                    <a:p>
                      <a:endParaRPr lang="en-US" sz="1100" dirty="0"/>
                    </a:p>
                  </a:txBody>
                  <a:tcPr marL="65828" marR="65828" marT="32914" marB="32914"/>
                </a:tc>
                <a:tc>
                  <a:txBody>
                    <a:bodyPr/>
                    <a:lstStyle/>
                    <a:p>
                      <a:endParaRPr lang="en-US" sz="1100"/>
                    </a:p>
                  </a:txBody>
                  <a:tcPr marL="65828" marR="65828" marT="32914" marB="32914"/>
                </a:tc>
                <a:tc>
                  <a:txBody>
                    <a:bodyPr/>
                    <a:lstStyle/>
                    <a:p>
                      <a:r>
                        <a:rPr lang="en-US" sz="1100" dirty="0" smtClean="0"/>
                        <a:t>50 +10/km</a:t>
                      </a:r>
                      <a:endParaRPr lang="en-US" sz="1100" dirty="0"/>
                    </a:p>
                  </a:txBody>
                  <a:tcPr marL="65828" marR="65828" marT="32914" marB="32914"/>
                </a:tc>
                <a:tc>
                  <a:txBody>
                    <a:bodyPr/>
                    <a:lstStyle/>
                    <a:p>
                      <a:endParaRPr lang="en-US" sz="1100"/>
                    </a:p>
                  </a:txBody>
                  <a:tcPr marL="65828" marR="65828" marT="32914" marB="32914"/>
                </a:tc>
                <a:extLst>
                  <a:ext uri="{0D108BD9-81ED-4DB2-BD59-A6C34878D82A}">
                    <a16:rowId xmlns:a16="http://schemas.microsoft.com/office/drawing/2014/main" val="2138642300"/>
                  </a:ext>
                </a:extLst>
              </a:tr>
              <a:tr h="424383">
                <a:tc>
                  <a:txBody>
                    <a:bodyPr/>
                    <a:lstStyle/>
                    <a:p>
                      <a:r>
                        <a:rPr lang="en-US" sz="1100" dirty="0" smtClean="0"/>
                        <a:t>3</a:t>
                      </a:r>
                      <a:endParaRPr lang="en-US" sz="1100" dirty="0"/>
                    </a:p>
                  </a:txBody>
                  <a:tcPr marL="65828" marR="65828" marT="32914" marB="32914"/>
                </a:tc>
                <a:tc>
                  <a:txBody>
                    <a:bodyPr/>
                    <a:lstStyle/>
                    <a:p>
                      <a:r>
                        <a:rPr lang="en-US" sz="1300" u="sng" kern="1200" dirty="0" err="1" smtClean="0">
                          <a:solidFill>
                            <a:schemeClr val="dk1"/>
                          </a:solidFill>
                          <a:effectLst/>
                          <a:latin typeface="+mn-lt"/>
                          <a:ea typeface="+mn-ea"/>
                          <a:cs typeface="+mn-cs"/>
                          <a:hlinkClick r:id="rId4"/>
                        </a:rPr>
                        <a:t>Asbeza</a:t>
                      </a:r>
                      <a:r>
                        <a:rPr lang="en-US" sz="1300" u="sng" kern="1200" dirty="0" smtClean="0">
                          <a:solidFill>
                            <a:schemeClr val="dk1"/>
                          </a:solidFill>
                          <a:effectLst/>
                          <a:latin typeface="+mn-lt"/>
                          <a:ea typeface="+mn-ea"/>
                          <a:cs typeface="+mn-cs"/>
                          <a:hlinkClick r:id="rId4"/>
                        </a:rPr>
                        <a:t> Delivery</a:t>
                      </a:r>
                      <a:endParaRPr lang="en-US" sz="1100" dirty="0"/>
                    </a:p>
                  </a:txBody>
                  <a:tcPr marL="65828" marR="65828" marT="32914" marB="32914"/>
                </a:tc>
                <a:tc>
                  <a:txBody>
                    <a:bodyPr/>
                    <a:lstStyle/>
                    <a:p>
                      <a:r>
                        <a:rPr lang="en-US" sz="1100" dirty="0" smtClean="0"/>
                        <a:t>Aspeza.net </a:t>
                      </a:r>
                      <a:endParaRPr lang="en-US" sz="1100" dirty="0"/>
                    </a:p>
                  </a:txBody>
                  <a:tcPr marL="65828" marR="65828" marT="32914" marB="32914"/>
                </a:tc>
                <a:tc>
                  <a:txBody>
                    <a:bodyPr/>
                    <a:lstStyle/>
                    <a:p>
                      <a:r>
                        <a:rPr lang="en-US" sz="1300" kern="1200" dirty="0" err="1" smtClean="0">
                          <a:solidFill>
                            <a:schemeClr val="dk1"/>
                          </a:solidFill>
                          <a:effectLst/>
                          <a:latin typeface="+mn-lt"/>
                          <a:ea typeface="+mn-ea"/>
                          <a:cs typeface="+mn-cs"/>
                        </a:rPr>
                        <a:t>Paypal</a:t>
                      </a:r>
                      <a:r>
                        <a:rPr lang="en-US" sz="1300" kern="1200" dirty="0" smtClean="0">
                          <a:solidFill>
                            <a:schemeClr val="dk1"/>
                          </a:solidFill>
                          <a:effectLst/>
                          <a:latin typeface="+mn-lt"/>
                          <a:ea typeface="+mn-ea"/>
                          <a:cs typeface="+mn-cs"/>
                        </a:rPr>
                        <a:t> </a:t>
                      </a:r>
                      <a:endParaRPr lang="en-US" sz="1100" dirty="0"/>
                    </a:p>
                  </a:txBody>
                  <a:tcPr marL="65828" marR="65828" marT="32914" marB="32914"/>
                </a:tc>
                <a:tc>
                  <a:txBody>
                    <a:bodyPr/>
                    <a:lstStyle/>
                    <a:p>
                      <a:r>
                        <a:rPr lang="en-US" sz="1200" kern="1200" dirty="0" smtClean="0">
                          <a:solidFill>
                            <a:schemeClr val="dk1"/>
                          </a:solidFill>
                          <a:effectLst/>
                          <a:latin typeface="+mn-lt"/>
                          <a:ea typeface="+mn-ea"/>
                          <a:cs typeface="+mn-cs"/>
                        </a:rPr>
                        <a:t>96birrND &amp; 160 same day</a:t>
                      </a:r>
                      <a:endParaRPr lang="en-US" sz="1200" dirty="0"/>
                    </a:p>
                  </a:txBody>
                  <a:tcPr marL="65828" marR="65828" marT="32914" marB="32914"/>
                </a:tc>
                <a:tc>
                  <a:txBody>
                    <a:bodyPr/>
                    <a:lstStyle/>
                    <a:p>
                      <a:r>
                        <a:rPr lang="en-US" sz="1100" dirty="0" smtClean="0"/>
                        <a:t>Up to 100birr</a:t>
                      </a:r>
                      <a:endParaRPr lang="en-US" sz="1100" dirty="0"/>
                    </a:p>
                  </a:txBody>
                  <a:tcPr marL="65828" marR="65828" marT="32914" marB="32914"/>
                </a:tc>
                <a:extLst>
                  <a:ext uri="{0D108BD9-81ED-4DB2-BD59-A6C34878D82A}">
                    <a16:rowId xmlns:a16="http://schemas.microsoft.com/office/drawing/2014/main" val="2698289548"/>
                  </a:ext>
                </a:extLst>
              </a:tr>
              <a:tr h="460798">
                <a:tc>
                  <a:txBody>
                    <a:bodyPr/>
                    <a:lstStyle/>
                    <a:p>
                      <a:r>
                        <a:rPr lang="en-US" sz="1100" dirty="0" smtClean="0"/>
                        <a:t>4</a:t>
                      </a:r>
                      <a:endParaRPr lang="en-US" sz="1100" dirty="0"/>
                    </a:p>
                  </a:txBody>
                  <a:tcPr marL="65828" marR="65828" marT="32914" marB="329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kern="1200" dirty="0" err="1" smtClean="0">
                          <a:solidFill>
                            <a:schemeClr val="dk1"/>
                          </a:solidFill>
                          <a:effectLst/>
                          <a:latin typeface="+mn-lt"/>
                          <a:ea typeface="+mn-ea"/>
                          <a:cs typeface="+mn-cs"/>
                        </a:rPr>
                        <a:t>HellooMarket</a:t>
                      </a:r>
                      <a:endParaRPr lang="en-US" sz="1300" kern="1200" dirty="0" smtClean="0">
                        <a:solidFill>
                          <a:schemeClr val="dk1"/>
                        </a:solidFill>
                        <a:effectLst/>
                        <a:latin typeface="+mn-lt"/>
                        <a:ea typeface="+mn-ea"/>
                        <a:cs typeface="+mn-cs"/>
                      </a:endParaRPr>
                    </a:p>
                    <a:p>
                      <a:endParaRPr lang="en-US" sz="1100" dirty="0"/>
                    </a:p>
                  </a:txBody>
                  <a:tcPr marL="65828" marR="65828" marT="32914" marB="32914"/>
                </a:tc>
                <a:tc>
                  <a:txBody>
                    <a:bodyPr/>
                    <a:lstStyle/>
                    <a:p>
                      <a:endParaRPr lang="en-US" sz="1100"/>
                    </a:p>
                  </a:txBody>
                  <a:tcPr marL="65828" marR="65828" marT="32914" marB="32914"/>
                </a:tc>
                <a:tc>
                  <a:txBody>
                    <a:bodyPr/>
                    <a:lstStyle/>
                    <a:p>
                      <a:r>
                        <a:rPr lang="en-US" sz="1300" kern="1200" dirty="0" err="1" smtClean="0">
                          <a:solidFill>
                            <a:schemeClr val="dk1"/>
                          </a:solidFill>
                          <a:effectLst/>
                          <a:latin typeface="+mn-lt"/>
                          <a:ea typeface="+mn-ea"/>
                          <a:cs typeface="+mn-cs"/>
                        </a:rPr>
                        <a:t>Hellocash</a:t>
                      </a:r>
                      <a:r>
                        <a:rPr lang="en-US" sz="1300" kern="1200" dirty="0" smtClean="0">
                          <a:solidFill>
                            <a:schemeClr val="dk1"/>
                          </a:solidFill>
                          <a:effectLst/>
                          <a:latin typeface="+mn-lt"/>
                          <a:ea typeface="+mn-ea"/>
                          <a:cs typeface="+mn-cs"/>
                        </a:rPr>
                        <a:t>/bell</a:t>
                      </a:r>
                      <a:r>
                        <a:rPr lang="en-US" sz="1300" kern="1200" baseline="0" dirty="0" smtClean="0">
                          <a:solidFill>
                            <a:schemeClr val="dk1"/>
                          </a:solidFill>
                          <a:effectLst/>
                          <a:latin typeface="+mn-lt"/>
                          <a:ea typeface="+mn-ea"/>
                          <a:cs typeface="+mn-cs"/>
                        </a:rPr>
                        <a:t> cash/8420</a:t>
                      </a:r>
                      <a:endParaRPr lang="en-US" sz="1100" dirty="0"/>
                    </a:p>
                  </a:txBody>
                  <a:tcPr marL="65828" marR="65828" marT="32914" marB="32914"/>
                </a:tc>
                <a:tc>
                  <a:txBody>
                    <a:bodyPr/>
                    <a:lstStyle/>
                    <a:p>
                      <a:endParaRPr lang="en-US" sz="1100"/>
                    </a:p>
                  </a:txBody>
                  <a:tcPr marL="65828" marR="65828" marT="32914" marB="32914"/>
                </a:tc>
                <a:tc>
                  <a:txBody>
                    <a:bodyPr/>
                    <a:lstStyle/>
                    <a:p>
                      <a:r>
                        <a:rPr lang="en-US" sz="1300" kern="1200" dirty="0" smtClean="0">
                          <a:solidFill>
                            <a:schemeClr val="dk1"/>
                          </a:solidFill>
                          <a:effectLst/>
                          <a:latin typeface="+mn-lt"/>
                          <a:ea typeface="+mn-ea"/>
                          <a:cs typeface="+mn-cs"/>
                        </a:rPr>
                        <a:t>accessories </a:t>
                      </a:r>
                      <a:endParaRPr lang="en-US" sz="1100" dirty="0"/>
                    </a:p>
                  </a:txBody>
                  <a:tcPr marL="65828" marR="65828" marT="32914" marB="32914"/>
                </a:tc>
                <a:extLst>
                  <a:ext uri="{0D108BD9-81ED-4DB2-BD59-A6C34878D82A}">
                    <a16:rowId xmlns:a16="http://schemas.microsoft.com/office/drawing/2014/main" val="1804923461"/>
                  </a:ext>
                </a:extLst>
              </a:tr>
              <a:tr h="658283">
                <a:tc>
                  <a:txBody>
                    <a:bodyPr/>
                    <a:lstStyle/>
                    <a:p>
                      <a:r>
                        <a:rPr lang="en-US" sz="1100" dirty="0" smtClean="0"/>
                        <a:t>5</a:t>
                      </a:r>
                      <a:endParaRPr lang="en-US" sz="1100" dirty="0"/>
                    </a:p>
                  </a:txBody>
                  <a:tcPr marL="65828" marR="65828" marT="32914" marB="32914"/>
                </a:tc>
                <a:tc>
                  <a:txBody>
                    <a:bodyPr/>
                    <a:lstStyle/>
                    <a:p>
                      <a:r>
                        <a:rPr lang="en-US" sz="1300" u="sng" kern="1200" dirty="0" smtClean="0">
                          <a:solidFill>
                            <a:schemeClr val="dk1"/>
                          </a:solidFill>
                          <a:effectLst/>
                          <a:latin typeface="+mn-lt"/>
                          <a:ea typeface="+mn-ea"/>
                          <a:cs typeface="+mn-cs"/>
                          <a:hlinkClick r:id="rId5"/>
                        </a:rPr>
                        <a:t>Addis </a:t>
                      </a:r>
                      <a:r>
                        <a:rPr lang="en-US" sz="1300" u="sng" kern="1200" dirty="0" err="1" smtClean="0">
                          <a:solidFill>
                            <a:schemeClr val="dk1"/>
                          </a:solidFill>
                          <a:effectLst/>
                          <a:latin typeface="+mn-lt"/>
                          <a:ea typeface="+mn-ea"/>
                          <a:cs typeface="+mn-cs"/>
                          <a:hlinkClick r:id="rId5"/>
                        </a:rPr>
                        <a:t>Mercato</a:t>
                      </a:r>
                      <a:endParaRPr lang="en-US" sz="1100" dirty="0"/>
                    </a:p>
                  </a:txBody>
                  <a:tcPr marL="65828" marR="65828" marT="32914" marB="32914"/>
                </a:tc>
                <a:tc>
                  <a:txBody>
                    <a:bodyPr/>
                    <a:lstStyle/>
                    <a:p>
                      <a:endParaRPr lang="en-US" sz="1100"/>
                    </a:p>
                  </a:txBody>
                  <a:tcPr marL="65828" marR="65828" marT="32914" marB="329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kern="1200" dirty="0" smtClean="0">
                          <a:solidFill>
                            <a:schemeClr val="dk1"/>
                          </a:solidFill>
                          <a:effectLst/>
                          <a:latin typeface="+mn-lt"/>
                          <a:ea typeface="+mn-ea"/>
                          <a:cs typeface="+mn-cs"/>
                        </a:rPr>
                        <a:t>CBE Birr, </a:t>
                      </a:r>
                      <a:r>
                        <a:rPr lang="en-US" sz="1300" kern="1200" dirty="0" err="1" smtClean="0">
                          <a:solidFill>
                            <a:schemeClr val="dk1"/>
                          </a:solidFill>
                          <a:effectLst/>
                          <a:latin typeface="+mn-lt"/>
                          <a:ea typeface="+mn-ea"/>
                          <a:cs typeface="+mn-cs"/>
                        </a:rPr>
                        <a:t>Mpesa</a:t>
                      </a:r>
                      <a:r>
                        <a:rPr lang="en-US" sz="1300" kern="1200" dirty="0" smtClean="0">
                          <a:solidFill>
                            <a:schemeClr val="dk1"/>
                          </a:solidFill>
                          <a:effectLst/>
                          <a:latin typeface="+mn-lt"/>
                          <a:ea typeface="+mn-ea"/>
                          <a:cs typeface="+mn-cs"/>
                        </a:rPr>
                        <a:t>, PayPal, Visa/MasterCard. </a:t>
                      </a:r>
                    </a:p>
                  </a:txBody>
                  <a:tcPr marL="65828" marR="65828" marT="32914" marB="32914"/>
                </a:tc>
                <a:tc>
                  <a:txBody>
                    <a:bodyPr/>
                    <a:lstStyle/>
                    <a:p>
                      <a:endParaRPr lang="en-US" sz="1100"/>
                    </a:p>
                  </a:txBody>
                  <a:tcPr marL="65828" marR="65828" marT="32914" marB="32914"/>
                </a:tc>
                <a:tc>
                  <a:txBody>
                    <a:bodyPr/>
                    <a:lstStyle/>
                    <a:p>
                      <a:r>
                        <a:rPr lang="en-US" sz="1300" kern="1200" dirty="0" smtClean="0">
                          <a:solidFill>
                            <a:schemeClr val="dk1"/>
                          </a:solidFill>
                          <a:effectLst/>
                          <a:latin typeface="+mn-lt"/>
                          <a:ea typeface="+mn-ea"/>
                          <a:cs typeface="+mn-cs"/>
                        </a:rPr>
                        <a:t>end-to-end e-commerce </a:t>
                      </a:r>
                      <a:endParaRPr lang="en-US" sz="1100" dirty="0"/>
                    </a:p>
                  </a:txBody>
                  <a:tcPr marL="65828" marR="65828" marT="32914" marB="32914"/>
                </a:tc>
                <a:extLst>
                  <a:ext uri="{0D108BD9-81ED-4DB2-BD59-A6C34878D82A}">
                    <a16:rowId xmlns:a16="http://schemas.microsoft.com/office/drawing/2014/main" val="2360749615"/>
                  </a:ext>
                </a:extLst>
              </a:tr>
              <a:tr h="427884">
                <a:tc>
                  <a:txBody>
                    <a:bodyPr/>
                    <a:lstStyle/>
                    <a:p>
                      <a:r>
                        <a:rPr lang="en-US" sz="1100" dirty="0" smtClean="0"/>
                        <a:t>6</a:t>
                      </a:r>
                      <a:endParaRPr lang="en-US" sz="1100" dirty="0"/>
                    </a:p>
                  </a:txBody>
                  <a:tcPr marL="65828" marR="65828" marT="32914" marB="329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kern="1200" dirty="0" err="1" smtClean="0">
                          <a:solidFill>
                            <a:schemeClr val="dk1"/>
                          </a:solidFill>
                          <a:effectLst/>
                          <a:latin typeface="+mn-lt"/>
                          <a:ea typeface="+mn-ea"/>
                          <a:cs typeface="+mn-cs"/>
                        </a:rPr>
                        <a:t>Mercato</a:t>
                      </a:r>
                      <a:r>
                        <a:rPr lang="en-US" sz="1300" b="1" kern="1200" dirty="0" smtClean="0">
                          <a:solidFill>
                            <a:schemeClr val="dk1"/>
                          </a:solidFill>
                          <a:effectLst/>
                          <a:latin typeface="+mn-lt"/>
                          <a:ea typeface="+mn-ea"/>
                          <a:cs typeface="+mn-cs"/>
                        </a:rPr>
                        <a:t> Online </a:t>
                      </a:r>
                      <a:endParaRPr lang="en-US" sz="1300" kern="1200" dirty="0" smtClean="0">
                        <a:solidFill>
                          <a:schemeClr val="dk1"/>
                        </a:solidFill>
                        <a:effectLst/>
                        <a:latin typeface="+mn-lt"/>
                        <a:ea typeface="+mn-ea"/>
                        <a:cs typeface="+mn-cs"/>
                      </a:endParaRPr>
                    </a:p>
                    <a:p>
                      <a:endParaRPr lang="en-US" sz="1100" dirty="0"/>
                    </a:p>
                  </a:txBody>
                  <a:tcPr marL="65828" marR="65828" marT="32914" marB="32914"/>
                </a:tc>
                <a:tc>
                  <a:txBody>
                    <a:bodyPr/>
                    <a:lstStyle/>
                    <a:p>
                      <a:endParaRPr lang="en-US" sz="1100" dirty="0"/>
                    </a:p>
                  </a:txBody>
                  <a:tcPr marL="65828" marR="65828" marT="32914" marB="329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300" kern="1200" dirty="0" smtClean="0">
                        <a:solidFill>
                          <a:schemeClr val="dk1"/>
                        </a:solidFill>
                        <a:effectLst/>
                        <a:latin typeface="+mn-lt"/>
                        <a:ea typeface="+mn-ea"/>
                        <a:cs typeface="+mn-cs"/>
                      </a:endParaRPr>
                    </a:p>
                  </a:txBody>
                  <a:tcPr marL="65828" marR="65828" marT="32914" marB="32914"/>
                </a:tc>
                <a:tc>
                  <a:txBody>
                    <a:bodyPr/>
                    <a:lstStyle/>
                    <a:p>
                      <a:endParaRPr lang="en-US" sz="1100"/>
                    </a:p>
                  </a:txBody>
                  <a:tcPr marL="65828" marR="65828" marT="32914" marB="32914"/>
                </a:tc>
                <a:tc>
                  <a:txBody>
                    <a:bodyPr/>
                    <a:lstStyle/>
                    <a:p>
                      <a:r>
                        <a:rPr lang="en-US" sz="1000" dirty="0" smtClean="0">
                          <a:solidFill>
                            <a:srgbClr val="000000"/>
                          </a:solidFill>
                          <a:effectLst/>
                          <a:latin typeface="inherit"/>
                          <a:ea typeface="Times New Roman" panose="02020603050405020304" pitchFamily="18" charset="0"/>
                          <a:cs typeface="Arial" panose="020B0604020202020204" pitchFamily="34" charset="0"/>
                        </a:rPr>
                        <a:t>5km radius Electronic</a:t>
                      </a:r>
                      <a:endParaRPr lang="en-US" sz="1000" dirty="0"/>
                    </a:p>
                  </a:txBody>
                  <a:tcPr marL="65828" marR="65828" marT="32914" marB="32914"/>
                </a:tc>
                <a:extLst>
                  <a:ext uri="{0D108BD9-81ED-4DB2-BD59-A6C34878D82A}">
                    <a16:rowId xmlns:a16="http://schemas.microsoft.com/office/drawing/2014/main" val="2264229749"/>
                  </a:ext>
                </a:extLst>
              </a:tr>
              <a:tr h="367130">
                <a:tc>
                  <a:txBody>
                    <a:bodyPr/>
                    <a:lstStyle/>
                    <a:p>
                      <a:r>
                        <a:rPr lang="en-US" sz="1100" dirty="0" smtClean="0"/>
                        <a:t>7</a:t>
                      </a:r>
                      <a:endParaRPr lang="en-US" sz="1100" dirty="0"/>
                    </a:p>
                  </a:txBody>
                  <a:tcPr marL="65828" marR="65828" marT="32914" marB="32914"/>
                </a:tc>
                <a:tc>
                  <a:txBody>
                    <a:bodyPr/>
                    <a:lstStyle/>
                    <a:p>
                      <a:r>
                        <a:rPr lang="en-US" sz="1300" u="sng" kern="1200" dirty="0" err="1" smtClean="0">
                          <a:solidFill>
                            <a:schemeClr val="dk1"/>
                          </a:solidFill>
                          <a:effectLst/>
                          <a:latin typeface="+mn-lt"/>
                          <a:ea typeface="+mn-ea"/>
                          <a:cs typeface="+mn-cs"/>
                          <a:hlinkClick r:id="rId6"/>
                        </a:rPr>
                        <a:t>Fetan</a:t>
                      </a:r>
                      <a:r>
                        <a:rPr lang="en-US" sz="1300" u="sng" kern="1200" dirty="0" smtClean="0">
                          <a:solidFill>
                            <a:schemeClr val="dk1"/>
                          </a:solidFill>
                          <a:effectLst/>
                          <a:latin typeface="+mn-lt"/>
                          <a:ea typeface="+mn-ea"/>
                          <a:cs typeface="+mn-cs"/>
                          <a:hlinkClick r:id="rId6"/>
                        </a:rPr>
                        <a:t> Mart</a:t>
                      </a:r>
                      <a:endParaRPr lang="en-US" sz="1100" dirty="0"/>
                    </a:p>
                  </a:txBody>
                  <a:tcPr marL="65828" marR="65828" marT="32914" marB="32914"/>
                </a:tc>
                <a:tc>
                  <a:txBody>
                    <a:bodyPr/>
                    <a:lstStyle/>
                    <a:p>
                      <a:endParaRPr lang="en-US" sz="1100"/>
                    </a:p>
                  </a:txBody>
                  <a:tcPr marL="65828" marR="65828" marT="32914" marB="329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300" kern="1200" dirty="0" smtClean="0">
                        <a:solidFill>
                          <a:schemeClr val="dk1"/>
                        </a:solidFill>
                        <a:effectLst/>
                        <a:latin typeface="+mn-lt"/>
                        <a:ea typeface="+mn-ea"/>
                        <a:cs typeface="+mn-cs"/>
                      </a:endParaRPr>
                    </a:p>
                  </a:txBody>
                  <a:tcPr marL="65828" marR="65828" marT="32914" marB="32914"/>
                </a:tc>
                <a:tc>
                  <a:txBody>
                    <a:bodyPr/>
                    <a:lstStyle/>
                    <a:p>
                      <a:endParaRPr lang="en-US" sz="1100"/>
                    </a:p>
                  </a:txBody>
                  <a:tcPr marL="65828" marR="65828" marT="32914" marB="32914"/>
                </a:tc>
                <a:tc>
                  <a:txBody>
                    <a:bodyPr/>
                    <a:lstStyle/>
                    <a:p>
                      <a:r>
                        <a:rPr lang="en-US" sz="1300" kern="1200" dirty="0" smtClean="0">
                          <a:solidFill>
                            <a:schemeClr val="dk1"/>
                          </a:solidFill>
                          <a:effectLst/>
                          <a:latin typeface="+mn-lt"/>
                          <a:ea typeface="+mn-ea"/>
                          <a:cs typeface="+mn-cs"/>
                        </a:rPr>
                        <a:t>van, motorcycles </a:t>
                      </a:r>
                      <a:endParaRPr lang="en-US" sz="1100" dirty="0"/>
                    </a:p>
                  </a:txBody>
                  <a:tcPr marL="65828" marR="65828" marT="32914" marB="32914"/>
                </a:tc>
                <a:extLst>
                  <a:ext uri="{0D108BD9-81ED-4DB2-BD59-A6C34878D82A}">
                    <a16:rowId xmlns:a16="http://schemas.microsoft.com/office/drawing/2014/main" val="4103090982"/>
                  </a:ext>
                </a:extLst>
              </a:tr>
              <a:tr h="1053253">
                <a:tc>
                  <a:txBody>
                    <a:bodyPr/>
                    <a:lstStyle/>
                    <a:p>
                      <a:r>
                        <a:rPr lang="en-US" sz="1100" dirty="0" smtClean="0"/>
                        <a:t>8</a:t>
                      </a:r>
                      <a:endParaRPr lang="en-US" sz="1100" dirty="0"/>
                    </a:p>
                  </a:txBody>
                  <a:tcPr marL="65828" marR="65828" marT="32914" marB="32914"/>
                </a:tc>
                <a:tc>
                  <a:txBody>
                    <a:bodyPr/>
                    <a:lstStyle/>
                    <a:p>
                      <a:r>
                        <a:rPr lang="en-US" sz="1300" u="sng" kern="1200" dirty="0" err="1" smtClean="0">
                          <a:solidFill>
                            <a:schemeClr val="dk1"/>
                          </a:solidFill>
                          <a:effectLst/>
                          <a:latin typeface="+mn-lt"/>
                          <a:ea typeface="+mn-ea"/>
                          <a:cs typeface="+mn-cs"/>
                          <a:hlinkClick r:id="rId7"/>
                        </a:rPr>
                        <a:t>Brundo</a:t>
                      </a:r>
                      <a:r>
                        <a:rPr lang="en-US" sz="1300" kern="1200" dirty="0" smtClean="0">
                          <a:solidFill>
                            <a:schemeClr val="dk1"/>
                          </a:solidFill>
                          <a:effectLst/>
                          <a:latin typeface="+mn-lt"/>
                          <a:ea typeface="+mn-ea"/>
                          <a:cs typeface="+mn-cs"/>
                        </a:rPr>
                        <a:t> </a:t>
                      </a:r>
                      <a:endParaRPr lang="en-US" sz="1100" dirty="0"/>
                    </a:p>
                  </a:txBody>
                  <a:tcPr marL="65828" marR="65828" marT="32914" marB="32914"/>
                </a:tc>
                <a:tc>
                  <a:txBody>
                    <a:bodyPr/>
                    <a:lstStyle/>
                    <a:p>
                      <a:endParaRPr lang="en-US" sz="1100" dirty="0"/>
                    </a:p>
                  </a:txBody>
                  <a:tcPr marL="65828" marR="65828" marT="32914" marB="329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kern="1200" dirty="0" smtClean="0">
                          <a:solidFill>
                            <a:schemeClr val="dk1"/>
                          </a:solidFill>
                          <a:effectLst/>
                          <a:latin typeface="+mn-lt"/>
                          <a:ea typeface="+mn-ea"/>
                          <a:cs typeface="+mn-cs"/>
                        </a:rPr>
                        <a:t>CBE Birr and </a:t>
                      </a:r>
                      <a:r>
                        <a:rPr lang="en-US" sz="1300" kern="1200" dirty="0" err="1" smtClean="0">
                          <a:solidFill>
                            <a:schemeClr val="dk1"/>
                          </a:solidFill>
                          <a:effectLst/>
                          <a:latin typeface="+mn-lt"/>
                          <a:ea typeface="+mn-ea"/>
                          <a:cs typeface="+mn-cs"/>
                        </a:rPr>
                        <a:t>helloCash</a:t>
                      </a:r>
                      <a:r>
                        <a:rPr lang="en-US" sz="1300" kern="1200" dirty="0" smtClean="0">
                          <a:solidFill>
                            <a:schemeClr val="dk1"/>
                          </a:solidFill>
                          <a:effectLst/>
                          <a:latin typeface="+mn-lt"/>
                          <a:ea typeface="+mn-ea"/>
                          <a:cs typeface="+mn-cs"/>
                        </a:rPr>
                        <a:t> through </a:t>
                      </a:r>
                      <a:r>
                        <a:rPr lang="en-US" sz="1300" kern="1200" dirty="0" err="1" smtClean="0">
                          <a:solidFill>
                            <a:schemeClr val="dk1"/>
                          </a:solidFill>
                          <a:effectLst/>
                          <a:latin typeface="+mn-lt"/>
                          <a:ea typeface="+mn-ea"/>
                          <a:cs typeface="+mn-cs"/>
                        </a:rPr>
                        <a:t>Yenepay</a:t>
                      </a:r>
                      <a:r>
                        <a:rPr lang="en-US" sz="1300" kern="1200" dirty="0" smtClean="0">
                          <a:solidFill>
                            <a:schemeClr val="dk1"/>
                          </a:solidFill>
                          <a:effectLst/>
                          <a:latin typeface="+mn-lt"/>
                          <a:ea typeface="+mn-ea"/>
                          <a:cs typeface="+mn-cs"/>
                        </a:rPr>
                        <a:t> </a:t>
                      </a:r>
                      <a:r>
                        <a:rPr lang="en-US" sz="1300" kern="1200" dirty="0" err="1" smtClean="0">
                          <a:solidFill>
                            <a:schemeClr val="dk1"/>
                          </a:solidFill>
                          <a:effectLst/>
                          <a:latin typeface="+mn-lt"/>
                          <a:ea typeface="+mn-ea"/>
                          <a:cs typeface="+mn-cs"/>
                        </a:rPr>
                        <a:t>yenepay</a:t>
                      </a:r>
                      <a:r>
                        <a:rPr lang="en-US" sz="1300" kern="1200" dirty="0" smtClean="0">
                          <a:solidFill>
                            <a:schemeClr val="dk1"/>
                          </a:solidFill>
                          <a:effectLst/>
                          <a:latin typeface="+mn-lt"/>
                          <a:ea typeface="+mn-ea"/>
                          <a:cs typeface="+mn-cs"/>
                        </a:rPr>
                        <a:t>, </a:t>
                      </a:r>
                      <a:r>
                        <a:rPr lang="en-US" sz="1300" kern="1200" dirty="0" err="1" smtClean="0">
                          <a:solidFill>
                            <a:schemeClr val="dk1"/>
                          </a:solidFill>
                          <a:effectLst/>
                          <a:latin typeface="+mn-lt"/>
                          <a:ea typeface="+mn-ea"/>
                          <a:cs typeface="+mn-cs"/>
                        </a:rPr>
                        <a:t>Enqupay</a:t>
                      </a:r>
                      <a:r>
                        <a:rPr lang="en-US" sz="1300" kern="1200" dirty="0" smtClean="0">
                          <a:solidFill>
                            <a:schemeClr val="dk1"/>
                          </a:solidFill>
                          <a:effectLst/>
                          <a:latin typeface="+mn-lt"/>
                          <a:ea typeface="+mn-ea"/>
                          <a:cs typeface="+mn-cs"/>
                        </a:rPr>
                        <a:t>, </a:t>
                      </a:r>
                      <a:r>
                        <a:rPr lang="en-US" sz="1300" kern="1200" dirty="0" err="1" smtClean="0">
                          <a:solidFill>
                            <a:schemeClr val="dk1"/>
                          </a:solidFill>
                          <a:effectLst/>
                          <a:latin typeface="+mn-lt"/>
                          <a:ea typeface="+mn-ea"/>
                          <a:cs typeface="+mn-cs"/>
                        </a:rPr>
                        <a:t>paypay</a:t>
                      </a:r>
                      <a:r>
                        <a:rPr lang="en-US" sz="1300" kern="1200" dirty="0" smtClean="0">
                          <a:solidFill>
                            <a:schemeClr val="dk1"/>
                          </a:solidFill>
                          <a:effectLst/>
                          <a:latin typeface="+mn-lt"/>
                          <a:ea typeface="+mn-ea"/>
                          <a:cs typeface="+mn-cs"/>
                        </a:rPr>
                        <a:t>, </a:t>
                      </a:r>
                      <a:r>
                        <a:rPr lang="en-US" sz="1300" kern="1200" dirty="0" err="1" smtClean="0">
                          <a:solidFill>
                            <a:schemeClr val="dk1"/>
                          </a:solidFill>
                          <a:effectLst/>
                          <a:latin typeface="+mn-lt"/>
                          <a:ea typeface="+mn-ea"/>
                          <a:cs typeface="+mn-cs"/>
                        </a:rPr>
                        <a:t>master,visa</a:t>
                      </a:r>
                      <a:endParaRPr lang="en-US" sz="1300" kern="1200" dirty="0" smtClean="0">
                        <a:solidFill>
                          <a:schemeClr val="dk1"/>
                        </a:solidFill>
                        <a:effectLst/>
                        <a:latin typeface="+mn-lt"/>
                        <a:ea typeface="+mn-ea"/>
                        <a:cs typeface="+mn-cs"/>
                      </a:endParaRPr>
                    </a:p>
                  </a:txBody>
                  <a:tcPr marL="65828" marR="65828" marT="32914" marB="32914"/>
                </a:tc>
                <a:tc>
                  <a:txBody>
                    <a:bodyPr/>
                    <a:lstStyle/>
                    <a:p>
                      <a:endParaRPr lang="en-US" sz="1100"/>
                    </a:p>
                  </a:txBody>
                  <a:tcPr marL="65828" marR="65828" marT="32914" marB="32914"/>
                </a:tc>
                <a:tc>
                  <a:txBody>
                    <a:bodyPr/>
                    <a:lstStyle/>
                    <a:p>
                      <a:r>
                        <a:rPr lang="en-US" sz="1300" kern="1200" dirty="0" smtClean="0">
                          <a:solidFill>
                            <a:schemeClr val="dk1"/>
                          </a:solidFill>
                          <a:effectLst/>
                          <a:latin typeface="+mn-lt"/>
                          <a:ea typeface="+mn-ea"/>
                          <a:cs typeface="+mn-cs"/>
                        </a:rPr>
                        <a:t>mediator  </a:t>
                      </a:r>
                      <a:r>
                        <a:rPr lang="en-US" sz="1300" kern="1200" dirty="0" err="1" smtClean="0">
                          <a:solidFill>
                            <a:schemeClr val="dk1"/>
                          </a:solidFill>
                          <a:effectLst/>
                          <a:latin typeface="+mn-lt"/>
                          <a:ea typeface="+mn-ea"/>
                          <a:cs typeface="+mn-cs"/>
                        </a:rPr>
                        <a:t>handel</a:t>
                      </a:r>
                      <a:r>
                        <a:rPr lang="en-US" sz="1300" kern="1200" baseline="0" dirty="0" smtClean="0">
                          <a:solidFill>
                            <a:schemeClr val="dk1"/>
                          </a:solidFill>
                          <a:effectLst/>
                          <a:latin typeface="+mn-lt"/>
                          <a:ea typeface="+mn-ea"/>
                          <a:cs typeface="+mn-cs"/>
                        </a:rPr>
                        <a:t> delivery</a:t>
                      </a:r>
                      <a:endParaRPr lang="en-US" sz="1100" dirty="0"/>
                    </a:p>
                  </a:txBody>
                  <a:tcPr marL="65828" marR="65828" marT="32914" marB="32914"/>
                </a:tc>
                <a:extLst>
                  <a:ext uri="{0D108BD9-81ED-4DB2-BD59-A6C34878D82A}">
                    <a16:rowId xmlns:a16="http://schemas.microsoft.com/office/drawing/2014/main" val="2883184256"/>
                  </a:ext>
                </a:extLst>
              </a:tr>
              <a:tr h="460798">
                <a:tc>
                  <a:txBody>
                    <a:bodyPr/>
                    <a:lstStyle/>
                    <a:p>
                      <a:r>
                        <a:rPr lang="en-US" sz="1100" dirty="0" smtClean="0"/>
                        <a:t>9</a:t>
                      </a:r>
                      <a:endParaRPr lang="en-US" sz="1100" dirty="0"/>
                    </a:p>
                  </a:txBody>
                  <a:tcPr marL="65828" marR="65828" marT="32914" marB="32914"/>
                </a:tc>
                <a:tc>
                  <a:txBody>
                    <a:bodyPr/>
                    <a:lstStyle/>
                    <a:p>
                      <a:r>
                        <a:rPr lang="en-US" sz="1300" u="sng" kern="1200" dirty="0" err="1" smtClean="0">
                          <a:solidFill>
                            <a:schemeClr val="dk1"/>
                          </a:solidFill>
                          <a:effectLst/>
                          <a:latin typeface="+mn-lt"/>
                          <a:ea typeface="+mn-ea"/>
                          <a:cs typeface="+mn-cs"/>
                          <a:hlinkClick r:id="rId8"/>
                        </a:rPr>
                        <a:t>Deamat</a:t>
                      </a:r>
                      <a:r>
                        <a:rPr lang="en-US" sz="1300" u="sng" kern="1200" dirty="0" smtClean="0">
                          <a:solidFill>
                            <a:schemeClr val="dk1"/>
                          </a:solidFill>
                          <a:effectLst/>
                          <a:latin typeface="+mn-lt"/>
                          <a:ea typeface="+mn-ea"/>
                          <a:cs typeface="+mn-cs"/>
                        </a:rPr>
                        <a:t> </a:t>
                      </a:r>
                      <a:endParaRPr lang="en-US" sz="1100" dirty="0"/>
                    </a:p>
                  </a:txBody>
                  <a:tcPr marL="65828" marR="65828" marT="32914" marB="32914"/>
                </a:tc>
                <a:tc>
                  <a:txBody>
                    <a:bodyPr/>
                    <a:lstStyle/>
                    <a:p>
                      <a:endParaRPr lang="en-US" sz="1100"/>
                    </a:p>
                  </a:txBody>
                  <a:tcPr marL="65828" marR="65828" marT="32914" marB="329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kern="1200" dirty="0" smtClean="0">
                          <a:solidFill>
                            <a:schemeClr val="dk1"/>
                          </a:solidFill>
                          <a:effectLst/>
                          <a:latin typeface="+mn-lt"/>
                          <a:ea typeface="+mn-ea"/>
                          <a:cs typeface="+mn-cs"/>
                        </a:rPr>
                        <a:t>Amole, M-birr and Hello Cash </a:t>
                      </a:r>
                    </a:p>
                  </a:txBody>
                  <a:tcPr marL="65828" marR="65828" marT="32914" marB="32914"/>
                </a:tc>
                <a:tc>
                  <a:txBody>
                    <a:bodyPr/>
                    <a:lstStyle/>
                    <a:p>
                      <a:endParaRPr lang="en-US" sz="1100"/>
                    </a:p>
                  </a:txBody>
                  <a:tcPr marL="65828" marR="65828" marT="32914" marB="32914"/>
                </a:tc>
                <a:tc>
                  <a:txBody>
                    <a:bodyPr/>
                    <a:lstStyle/>
                    <a:p>
                      <a:r>
                        <a:rPr lang="en-US" sz="1100" dirty="0" smtClean="0"/>
                        <a:t>Agricultural</a:t>
                      </a:r>
                      <a:r>
                        <a:rPr lang="en-US" sz="1100" baseline="0" dirty="0" smtClean="0"/>
                        <a:t> prod</a:t>
                      </a:r>
                      <a:endParaRPr lang="en-US" sz="1100" dirty="0"/>
                    </a:p>
                  </a:txBody>
                  <a:tcPr marL="65828" marR="65828" marT="32914" marB="32914"/>
                </a:tc>
                <a:extLst>
                  <a:ext uri="{0D108BD9-81ED-4DB2-BD59-A6C34878D82A}">
                    <a16:rowId xmlns:a16="http://schemas.microsoft.com/office/drawing/2014/main" val="2829091822"/>
                  </a:ext>
                </a:extLst>
              </a:tr>
            </a:tbl>
          </a:graphicData>
        </a:graphic>
      </p:graphicFrame>
    </p:spTree>
    <p:extLst>
      <p:ext uri="{BB962C8B-B14F-4D97-AF65-F5344CB8AC3E}">
        <p14:creationId xmlns:p14="http://schemas.microsoft.com/office/powerpoint/2010/main" val="3441034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E-Commerce company in Ethiopia</a:t>
            </a:r>
          </a:p>
        </p:txBody>
      </p:sp>
      <p:sp>
        <p:nvSpPr>
          <p:cNvPr id="3" name="Content Placeholder 2"/>
          <p:cNvSpPr>
            <a:spLocks noGrp="1"/>
          </p:cNvSpPr>
          <p:nvPr>
            <p:ph idx="1"/>
          </p:nvPr>
        </p:nvSpPr>
        <p:spPr/>
        <p:txBody>
          <a:bodyPr/>
          <a:lstStyle/>
          <a:p>
            <a:r>
              <a:rPr lang="en-US" b="1" dirty="0" err="1"/>
              <a:t>Qefira</a:t>
            </a:r>
            <a:r>
              <a:rPr lang="en-US" b="1" dirty="0"/>
              <a:t> </a:t>
            </a:r>
            <a:endParaRPr lang="en-US" dirty="0"/>
          </a:p>
          <a:p>
            <a:r>
              <a:rPr lang="en-US" b="1" dirty="0" err="1">
                <a:hlinkClick r:id="rId2"/>
              </a:rPr>
              <a:t>Sheger.Net</a:t>
            </a:r>
            <a:r>
              <a:rPr lang="en-US" b="1" dirty="0"/>
              <a:t> </a:t>
            </a:r>
            <a:r>
              <a:rPr lang="en-US" b="1" dirty="0" smtClean="0"/>
              <a:t>(</a:t>
            </a:r>
            <a:r>
              <a:rPr lang="en-US" b="1" dirty="0" err="1" smtClean="0"/>
              <a:t>mekina</a:t>
            </a:r>
            <a:r>
              <a:rPr lang="en-US" b="1" dirty="0" smtClean="0"/>
              <a:t>, </a:t>
            </a:r>
            <a:r>
              <a:rPr lang="en-US" b="1" dirty="0" err="1" smtClean="0"/>
              <a:t>Betoch</a:t>
            </a:r>
            <a:r>
              <a:rPr lang="en-US" b="1" dirty="0" smtClean="0"/>
              <a:t>, Shager.net)</a:t>
            </a:r>
            <a:endParaRPr lang="en-US" dirty="0"/>
          </a:p>
          <a:p>
            <a:r>
              <a:rPr lang="en-US" b="1" dirty="0" err="1"/>
              <a:t>FloMart</a:t>
            </a:r>
            <a:r>
              <a:rPr lang="en-US" b="1" dirty="0"/>
              <a:t> ( </a:t>
            </a:r>
            <a:r>
              <a:rPr lang="en-US" b="1" dirty="0" err="1"/>
              <a:t>Flobiller</a:t>
            </a:r>
            <a:r>
              <a:rPr lang="en-US" b="1" dirty="0"/>
              <a:t> ) </a:t>
            </a:r>
            <a:endParaRPr lang="en-US" dirty="0"/>
          </a:p>
          <a:p>
            <a:endParaRPr lang="en-US" dirty="0"/>
          </a:p>
        </p:txBody>
      </p:sp>
    </p:spTree>
    <p:extLst>
      <p:ext uri="{BB962C8B-B14F-4D97-AF65-F5344CB8AC3E}">
        <p14:creationId xmlns:p14="http://schemas.microsoft.com/office/powerpoint/2010/main" val="26545257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2668</TotalTime>
  <Words>1062</Words>
  <Application>Microsoft Office PowerPoint</Application>
  <PresentationFormat>Custom</PresentationFormat>
  <Paragraphs>224</Paragraphs>
  <Slides>28</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Arial</vt:lpstr>
      <vt:lpstr>bryant-web</vt:lpstr>
      <vt:lpstr>Calibri</vt:lpstr>
      <vt:lpstr>Castellar</vt:lpstr>
      <vt:lpstr>Elephant</vt:lpstr>
      <vt:lpstr>Georgia</vt:lpstr>
      <vt:lpstr>inherit</vt:lpstr>
      <vt:lpstr>Times New Roman</vt:lpstr>
      <vt:lpstr>VG2 Title</vt:lpstr>
      <vt:lpstr>Wingdings</vt:lpstr>
      <vt:lpstr>Office Theme</vt:lpstr>
      <vt:lpstr>PowerPoint Presentation</vt:lpstr>
      <vt:lpstr>State of Electronic Transaction in Ethiopia</vt:lpstr>
      <vt:lpstr>State of Electronic Transaction in Ethiopia</vt:lpstr>
      <vt:lpstr>Government eagerness and readiness to push for Digital activities in Ethiopia at it's pick</vt:lpstr>
      <vt:lpstr>E-Commerce</vt:lpstr>
      <vt:lpstr>E-Commerce- Nature of Participant</vt:lpstr>
      <vt:lpstr>E-Commerce company in Ethiopia</vt:lpstr>
      <vt:lpstr>PowerPoint Presentation</vt:lpstr>
      <vt:lpstr>E-Commerce company in Ethiopia</vt:lpstr>
      <vt:lpstr>Getway Operator</vt:lpstr>
      <vt:lpstr>PowerPoint Presentation</vt:lpstr>
      <vt:lpstr>Licensing and Authorization of Payment Instrument Issuers Directive No ONPS/01/2020</vt:lpstr>
      <vt:lpstr>Requirement for Authorization &amp; Licensing</vt:lpstr>
      <vt:lpstr>Accompanying  comprehensive documents  </vt:lpstr>
      <vt:lpstr>Operational Policy &amp; Procedures – detail on PS</vt:lpstr>
      <vt:lpstr>Technical condition Documents</vt:lpstr>
      <vt:lpstr>Permitted Product and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G3</dc:creator>
  <cp:lastModifiedBy>meskerem alemu mamo</cp:lastModifiedBy>
  <cp:revision>194</cp:revision>
  <dcterms:created xsi:type="dcterms:W3CDTF">2018-10-26T08:58:00Z</dcterms:created>
  <dcterms:modified xsi:type="dcterms:W3CDTF">2020-06-18T22:22:37Z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1033-10.2.0.7516</vt:lpwstr>
  </property>
</Properties>
</file>